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sldIdLst>
    <p:sldId id="256" r:id="rId2"/>
    <p:sldId id="357" r:id="rId3"/>
    <p:sldId id="262" r:id="rId4"/>
    <p:sldId id="268" r:id="rId5"/>
    <p:sldId id="269" r:id="rId6"/>
    <p:sldId id="270" r:id="rId7"/>
    <p:sldId id="325" r:id="rId8"/>
    <p:sldId id="271" r:id="rId9"/>
    <p:sldId id="272" r:id="rId10"/>
    <p:sldId id="332" r:id="rId11"/>
    <p:sldId id="333" r:id="rId12"/>
    <p:sldId id="334" r:id="rId13"/>
    <p:sldId id="274" r:id="rId14"/>
    <p:sldId id="273" r:id="rId15"/>
    <p:sldId id="336" r:id="rId16"/>
    <p:sldId id="275" r:id="rId17"/>
    <p:sldId id="276" r:id="rId18"/>
    <p:sldId id="277" r:id="rId19"/>
    <p:sldId id="278" r:id="rId20"/>
    <p:sldId id="329" r:id="rId21"/>
    <p:sldId id="279" r:id="rId22"/>
    <p:sldId id="281" r:id="rId23"/>
    <p:sldId id="282" r:id="rId24"/>
    <p:sldId id="284" r:id="rId25"/>
    <p:sldId id="285" r:id="rId26"/>
    <p:sldId id="287" r:id="rId27"/>
    <p:sldId id="286" r:id="rId28"/>
    <p:sldId id="289" r:id="rId29"/>
    <p:sldId id="288" r:id="rId30"/>
    <p:sldId id="290" r:id="rId31"/>
    <p:sldId id="326" r:id="rId32"/>
    <p:sldId id="292" r:id="rId33"/>
    <p:sldId id="327" r:id="rId34"/>
    <p:sldId id="295" r:id="rId35"/>
    <p:sldId id="293" r:id="rId36"/>
    <p:sldId id="328" r:id="rId37"/>
    <p:sldId id="294" r:id="rId38"/>
    <p:sldId id="298" r:id="rId39"/>
    <p:sldId id="299" r:id="rId40"/>
    <p:sldId id="300" r:id="rId41"/>
    <p:sldId id="302" r:id="rId42"/>
    <p:sldId id="303" r:id="rId43"/>
    <p:sldId id="304" r:id="rId44"/>
    <p:sldId id="330" r:id="rId45"/>
    <p:sldId id="346" r:id="rId46"/>
    <p:sldId id="347" r:id="rId47"/>
    <p:sldId id="348" r:id="rId48"/>
    <p:sldId id="349" r:id="rId49"/>
    <p:sldId id="350" r:id="rId50"/>
    <p:sldId id="308" r:id="rId51"/>
    <p:sldId id="307" r:id="rId52"/>
    <p:sldId id="306" r:id="rId53"/>
    <p:sldId id="309" r:id="rId54"/>
    <p:sldId id="310" r:id="rId55"/>
    <p:sldId id="311" r:id="rId56"/>
    <p:sldId id="312" r:id="rId57"/>
    <p:sldId id="313" r:id="rId58"/>
    <p:sldId id="314" r:id="rId59"/>
    <p:sldId id="315" r:id="rId60"/>
    <p:sldId id="316" r:id="rId61"/>
    <p:sldId id="317" r:id="rId62"/>
    <p:sldId id="318" r:id="rId63"/>
    <p:sldId id="342" r:id="rId64"/>
    <p:sldId id="266" r:id="rId65"/>
    <p:sldId id="337" r:id="rId66"/>
    <p:sldId id="319" r:id="rId67"/>
    <p:sldId id="351" r:id="rId68"/>
    <p:sldId id="261" r:id="rId69"/>
    <p:sldId id="320" r:id="rId70"/>
    <p:sldId id="354" r:id="rId71"/>
    <p:sldId id="355" r:id="rId72"/>
    <p:sldId id="356" r:id="rId73"/>
    <p:sldId id="264" r:id="rId74"/>
    <p:sldId id="339" r:id="rId75"/>
    <p:sldId id="341" r:id="rId76"/>
    <p:sldId id="265" r:id="rId77"/>
    <p:sldId id="343" r:id="rId78"/>
    <p:sldId id="344" r:id="rId79"/>
    <p:sldId id="345" r:id="rId80"/>
    <p:sldId id="321" r:id="rId81"/>
    <p:sldId id="322" r:id="rId82"/>
    <p:sldId id="323" r:id="rId83"/>
    <p:sldId id="335" r:id="rId84"/>
    <p:sldId id="324" r:id="rId8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C8FF"/>
    <a:srgbClr val="CBA6C3"/>
    <a:srgbClr val="A39EF8"/>
    <a:srgbClr val="226456"/>
    <a:srgbClr val="E6FFFD"/>
    <a:srgbClr val="9DC8C8"/>
    <a:srgbClr val="2B8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B7CCD-F4D0-4BE8-A686-91E9AB22B835}" v="40" dt="2023-06-08T06:58:24.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9752" autoAdjust="0"/>
  </p:normalViewPr>
  <p:slideViewPr>
    <p:cSldViewPr snapToGrid="0" snapToObjects="1">
      <p:cViewPr varScale="1">
        <p:scale>
          <a:sx n="114" d="100"/>
          <a:sy n="114" d="100"/>
        </p:scale>
        <p:origin x="360" y="96"/>
      </p:cViewPr>
      <p:guideLst>
        <p:guide orient="horz" pos="2158"/>
        <p:guide pos="383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02BA6D-9CA5-8188-68C2-D83CC370458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A78A5F6-D5ED-4E43-B12D-4DE1473F4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EFA9A33-E718-0792-408B-9FF715F0BEFC}"/>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74AFA5D1-9BC6-A7C8-0FE6-A19BF82CFA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2F4A1D3-8A8F-4AAD-D735-B0F77E417BFA}"/>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244048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442233-D2C4-840C-4969-6C4B01151CA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84BCBA7-F058-BA32-3FA4-DA5FA7761EE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880F879-1D47-067E-3725-AE5804A06F1E}"/>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D2DAF853-A1BD-56CD-2AD4-178A8270B2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30094E-776B-71D9-153E-9F0B90DEA0C8}"/>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353771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6CE5576-E0AB-C57C-D4EE-0EAAA2DD153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0FD1A87-170E-9E95-229F-846DB866580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3A21113-71EC-2D2D-CFC1-DDF3F28EA49E}"/>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366704A7-78A5-54BE-494F-698A0460253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D0A4E8-DB48-210E-D150-5FB237127CEE}"/>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7128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3C0D7A-6571-3D01-BF6A-D211C24A1FA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D12500F-2847-6AAE-08AA-B2AA169D064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5D04F6-7197-FDCC-E9BB-AE12C4F2D379}"/>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BC2AD083-8732-E7F8-D10A-FBE9E90447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422AA17-8572-F8C8-DD18-8EEC4AF761E3}"/>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390887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0FB69-AAEC-D9F2-4F5C-46EA8531BBE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D5A09A3-A61F-04EB-C5F3-6675C17B4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4FDF93F-5348-34CE-E2F7-17274CD5CF32}"/>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FBED3848-361F-A514-4999-A7757BCAD5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44900BD-4ED7-26BB-C801-2C3E98B644B4}"/>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427782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A64130-66A2-20FB-0D6B-CC6C3359E59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29D7B06-3461-C58D-53D1-F35F65D3F51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536F1B5-4C5A-AE97-7C10-37F55B9B8F3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C54F7AE-62F7-8C9F-3D26-A78D41FF9464}"/>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6" name="바닥글 개체 틀 5">
            <a:extLst>
              <a:ext uri="{FF2B5EF4-FFF2-40B4-BE49-F238E27FC236}">
                <a16:creationId xmlns:a16="http://schemas.microsoft.com/office/drawing/2014/main" id="{E2C777F9-66FE-4BFC-5559-F79A8D28939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A25B00-1761-D98F-0BE7-5704D85CA1F1}"/>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267496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B615D4-2FBF-A5DB-DAF9-5477E0D34CA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157EB52-F27D-2217-7F29-EB4D50145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27E0008-4E31-CD0D-B9F6-F1731910813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C5C7D5E-1295-86EC-C17E-13E370A5B0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45938EE-1765-19C7-A6EF-6CBC58B73A2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A67E3DA-23EE-0F77-E9F8-E9B3801C97FD}"/>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8" name="바닥글 개체 틀 7">
            <a:extLst>
              <a:ext uri="{FF2B5EF4-FFF2-40B4-BE49-F238E27FC236}">
                <a16:creationId xmlns:a16="http://schemas.microsoft.com/office/drawing/2014/main" id="{7C3B61D5-54A5-9437-CF55-018ADA7FD8F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C5191F6-E6D5-30B3-A16B-3E770A5DDABD}"/>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1825999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EAABD2-B743-7FEC-F3AB-03BF621F040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C12DB33-DA6C-3BB7-98EB-E7D7F536C03E}"/>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4" name="바닥글 개체 틀 3">
            <a:extLst>
              <a:ext uri="{FF2B5EF4-FFF2-40B4-BE49-F238E27FC236}">
                <a16:creationId xmlns:a16="http://schemas.microsoft.com/office/drawing/2014/main" id="{014455F5-20FE-474D-9100-9CF8A1163F8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0DFAAEE1-378B-5EFE-33FE-59F4320D0E17}"/>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205168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6F7514-5E87-355A-34F8-BB7567BAA755}"/>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3" name="바닥글 개체 틀 2">
            <a:extLst>
              <a:ext uri="{FF2B5EF4-FFF2-40B4-BE49-F238E27FC236}">
                <a16:creationId xmlns:a16="http://schemas.microsoft.com/office/drawing/2014/main" id="{734996D1-8AF3-EF47-6275-B0E37416E5C9}"/>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9EE5D9B-99C2-8563-E125-49BE29338AAD}"/>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1708771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A94E00-8F71-F2C9-0A1F-0B3C31B9343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2ED2126-2E92-1ED4-831A-B64FC2E009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2E0677E-91F7-F1CE-4C4D-0366598EA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AEC8C84-0268-41F2-0113-837900806CB9}"/>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6" name="바닥글 개체 틀 5">
            <a:extLst>
              <a:ext uri="{FF2B5EF4-FFF2-40B4-BE49-F238E27FC236}">
                <a16:creationId xmlns:a16="http://schemas.microsoft.com/office/drawing/2014/main" id="{5C4A1379-D986-B783-D37D-F007AF28E8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097D07A-8E20-D120-14C6-896AAB4E5B7A}"/>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276288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95BF6-71D1-4A85-8114-525CE7CC599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6B68E64-4BC7-C237-8ED7-0DF5144DD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FB7787E-6FD4-F134-4BC9-61C9A82B5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E760047-C040-4165-B0D0-2469F3273A42}"/>
              </a:ext>
            </a:extLst>
          </p:cNvPr>
          <p:cNvSpPr>
            <a:spLocks noGrp="1"/>
          </p:cNvSpPr>
          <p:nvPr>
            <p:ph type="dt" sz="half" idx="10"/>
          </p:nvPr>
        </p:nvSpPr>
        <p:spPr/>
        <p:txBody>
          <a:bodyPr/>
          <a:lstStyle/>
          <a:p>
            <a:fld id="{D426F8C7-0611-4A6D-A510-67B2A8C76BB4}" type="datetimeFigureOut">
              <a:rPr lang="ko-KR" altLang="en-US" smtClean="0"/>
              <a:t>2023-06-15</a:t>
            </a:fld>
            <a:endParaRPr lang="ko-KR" altLang="en-US"/>
          </a:p>
        </p:txBody>
      </p:sp>
      <p:sp>
        <p:nvSpPr>
          <p:cNvPr id="6" name="바닥글 개체 틀 5">
            <a:extLst>
              <a:ext uri="{FF2B5EF4-FFF2-40B4-BE49-F238E27FC236}">
                <a16:creationId xmlns:a16="http://schemas.microsoft.com/office/drawing/2014/main" id="{22A59808-D722-2F82-A7A6-D85962512E0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C7FA267-7151-9FC9-0B71-5067788E8B98}"/>
              </a:ext>
            </a:extLst>
          </p:cNvPr>
          <p:cNvSpPr>
            <a:spLocks noGrp="1"/>
          </p:cNvSpPr>
          <p:nvPr>
            <p:ph type="sldNum" sz="quarter" idx="12"/>
          </p:nvPr>
        </p:nvSpPr>
        <p:spPr/>
        <p:txBody>
          <a:body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304451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E7C1B20-F510-1D09-F454-0462AAF3D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48E9930-5C3F-D032-63EA-A895D67DD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52086F-A775-2B69-7C1C-4642E4FFC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6F8C7-0611-4A6D-A510-67B2A8C76BB4}" type="datetimeFigureOut">
              <a:rPr lang="ko-KR" altLang="en-US" smtClean="0"/>
              <a:t>2023-06-15</a:t>
            </a:fld>
            <a:endParaRPr lang="ko-KR" altLang="en-US"/>
          </a:p>
        </p:txBody>
      </p:sp>
      <p:sp>
        <p:nvSpPr>
          <p:cNvPr id="5" name="바닥글 개체 틀 4">
            <a:extLst>
              <a:ext uri="{FF2B5EF4-FFF2-40B4-BE49-F238E27FC236}">
                <a16:creationId xmlns:a16="http://schemas.microsoft.com/office/drawing/2014/main" id="{373F8C77-08C4-B0D3-58A7-D46D9600A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9A6D91C-BB93-9235-D900-0932294359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58082-C506-4A06-A406-F0BE66C0BE72}" type="slidenum">
              <a:rPr lang="ko-KR" altLang="en-US" smtClean="0"/>
              <a:t>‹#›</a:t>
            </a:fld>
            <a:endParaRPr lang="ko-KR" altLang="en-US"/>
          </a:p>
        </p:txBody>
      </p:sp>
    </p:spTree>
    <p:extLst>
      <p:ext uri="{BB962C8B-B14F-4D97-AF65-F5344CB8AC3E}">
        <p14:creationId xmlns:p14="http://schemas.microsoft.com/office/powerpoint/2010/main" val="1547497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microsoft.com/office/2007/relationships/hdphoto" Target="../media/hdphoto1.wdp"/><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38.png"/><Relationship Id="rId16"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9.png"/><Relationship Id="rId9" Type="http://schemas.microsoft.com/office/2007/relationships/hdphoto" Target="../media/hdphoto4.wdp"/><Relationship Id="rId14" Type="http://schemas.microsoft.com/office/2007/relationships/hdphoto" Target="../media/hdphoto6.wdp"/></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12.wdp"/><Relationship Id="rId18" Type="http://schemas.openxmlformats.org/officeDocument/2006/relationships/image" Target="../media/image52.png"/><Relationship Id="rId3" Type="http://schemas.microsoft.com/office/2007/relationships/hdphoto" Target="../media/hdphoto3.wdp"/><Relationship Id="rId21" Type="http://schemas.microsoft.com/office/2007/relationships/hdphoto" Target="../media/hdphoto15.wdp"/><Relationship Id="rId7" Type="http://schemas.microsoft.com/office/2007/relationships/hdphoto" Target="../media/hdphoto9.wdp"/><Relationship Id="rId12" Type="http://schemas.openxmlformats.org/officeDocument/2006/relationships/image" Target="../media/image50.png"/><Relationship Id="rId17" Type="http://schemas.microsoft.com/office/2007/relationships/hdphoto" Target="../media/hdphoto13.wdp"/><Relationship Id="rId2" Type="http://schemas.openxmlformats.org/officeDocument/2006/relationships/image" Target="../media/image40.png"/><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7.png"/><Relationship Id="rId11" Type="http://schemas.microsoft.com/office/2007/relationships/hdphoto" Target="../media/hdphoto11.wdp"/><Relationship Id="rId5" Type="http://schemas.microsoft.com/office/2007/relationships/hdphoto" Target="../media/hdphoto8.wdp"/><Relationship Id="rId15" Type="http://schemas.microsoft.com/office/2007/relationships/hdphoto" Target="../media/hdphoto2.wdp"/><Relationship Id="rId10" Type="http://schemas.openxmlformats.org/officeDocument/2006/relationships/image" Target="../media/image49.png"/><Relationship Id="rId19" Type="http://schemas.microsoft.com/office/2007/relationships/hdphoto" Target="../media/hdphoto14.wdp"/><Relationship Id="rId4" Type="http://schemas.openxmlformats.org/officeDocument/2006/relationships/image" Target="../media/image46.png"/><Relationship Id="rId9" Type="http://schemas.microsoft.com/office/2007/relationships/hdphoto" Target="../media/hdphoto10.wdp"/><Relationship Id="rId1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3.wdp"/><Relationship Id="rId7" Type="http://schemas.microsoft.com/office/2007/relationships/hdphoto" Target="../media/hdphoto16.wdp"/><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4.png"/><Relationship Id="rId11" Type="http://schemas.microsoft.com/office/2007/relationships/hdphoto" Target="../media/hdphoto18.wdp"/><Relationship Id="rId5" Type="http://schemas.microsoft.com/office/2007/relationships/hdphoto" Target="../media/hdphoto2.wdp"/><Relationship Id="rId10" Type="http://schemas.openxmlformats.org/officeDocument/2006/relationships/image" Target="../media/image56.png"/><Relationship Id="rId4" Type="http://schemas.openxmlformats.org/officeDocument/2006/relationships/image" Target="../media/image39.png"/><Relationship Id="rId9" Type="http://schemas.microsoft.com/office/2007/relationships/hdphoto" Target="../media/hdphoto17.wdp"/></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13" Type="http://schemas.microsoft.com/office/2007/relationships/hdphoto" Target="../media/hdphoto3.wdp"/><Relationship Id="rId18" Type="http://schemas.openxmlformats.org/officeDocument/2006/relationships/image" Target="../media/image61.png"/><Relationship Id="rId3" Type="http://schemas.microsoft.com/office/2007/relationships/hdphoto" Target="../media/hdphoto2.wdp"/><Relationship Id="rId7" Type="http://schemas.microsoft.com/office/2007/relationships/hdphoto" Target="../media/hdphoto15.wdp"/><Relationship Id="rId12" Type="http://schemas.openxmlformats.org/officeDocument/2006/relationships/image" Target="../media/image40.png"/><Relationship Id="rId17" Type="http://schemas.microsoft.com/office/2007/relationships/hdphoto" Target="../media/hdphoto22.wdp"/><Relationship Id="rId2" Type="http://schemas.openxmlformats.org/officeDocument/2006/relationships/image" Target="../media/image39.png"/><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3.png"/><Relationship Id="rId11" Type="http://schemas.microsoft.com/office/2007/relationships/hdphoto" Target="../media/hdphoto21.wdp"/><Relationship Id="rId5" Type="http://schemas.microsoft.com/office/2007/relationships/hdphoto" Target="../media/hdphoto19.wdp"/><Relationship Id="rId15" Type="http://schemas.microsoft.com/office/2007/relationships/hdphoto" Target="../media/hdphoto11.wdp"/><Relationship Id="rId10" Type="http://schemas.openxmlformats.org/officeDocument/2006/relationships/image" Target="../media/image59.png"/><Relationship Id="rId19" Type="http://schemas.microsoft.com/office/2007/relationships/hdphoto" Target="../media/hdphoto23.wdp"/><Relationship Id="rId4" Type="http://schemas.openxmlformats.org/officeDocument/2006/relationships/image" Target="../media/image57.png"/><Relationship Id="rId9" Type="http://schemas.microsoft.com/office/2007/relationships/hdphoto" Target="../media/hdphoto20.wdp"/><Relationship Id="rId1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27.wdp"/><Relationship Id="rId18" Type="http://schemas.openxmlformats.org/officeDocument/2006/relationships/image" Target="../media/image67.png"/><Relationship Id="rId26" Type="http://schemas.openxmlformats.org/officeDocument/2006/relationships/image" Target="../media/image58.png"/><Relationship Id="rId3" Type="http://schemas.microsoft.com/office/2007/relationships/hdphoto" Target="../media/hdphoto3.wdp"/><Relationship Id="rId21" Type="http://schemas.microsoft.com/office/2007/relationships/hdphoto" Target="../media/hdphoto30.wdp"/><Relationship Id="rId7" Type="http://schemas.microsoft.com/office/2007/relationships/hdphoto" Target="../media/hdphoto25.wdp"/><Relationship Id="rId12" Type="http://schemas.openxmlformats.org/officeDocument/2006/relationships/image" Target="../media/image65.png"/><Relationship Id="rId17" Type="http://schemas.microsoft.com/office/2007/relationships/hdphoto" Target="../media/hdphoto28.wdp"/><Relationship Id="rId25" Type="http://schemas.microsoft.com/office/2007/relationships/hdphoto" Target="../media/hdphoto21.wdp"/><Relationship Id="rId2" Type="http://schemas.openxmlformats.org/officeDocument/2006/relationships/image" Target="../media/image40.png"/><Relationship Id="rId16" Type="http://schemas.openxmlformats.org/officeDocument/2006/relationships/image" Target="../media/image66.png"/><Relationship Id="rId20"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63.png"/><Relationship Id="rId11" Type="http://schemas.microsoft.com/office/2007/relationships/hdphoto" Target="../media/hdphoto15.wdp"/><Relationship Id="rId24" Type="http://schemas.openxmlformats.org/officeDocument/2006/relationships/image" Target="../media/image59.png"/><Relationship Id="rId5" Type="http://schemas.microsoft.com/office/2007/relationships/hdphoto" Target="../media/hdphoto24.wdp"/><Relationship Id="rId15" Type="http://schemas.microsoft.com/office/2007/relationships/hdphoto" Target="../media/hdphoto22.wdp"/><Relationship Id="rId23" Type="http://schemas.microsoft.com/office/2007/relationships/hdphoto" Target="../media/hdphoto31.wdp"/><Relationship Id="rId10" Type="http://schemas.openxmlformats.org/officeDocument/2006/relationships/image" Target="../media/image53.png"/><Relationship Id="rId19" Type="http://schemas.microsoft.com/office/2007/relationships/hdphoto" Target="../media/hdphoto29.wdp"/><Relationship Id="rId4" Type="http://schemas.openxmlformats.org/officeDocument/2006/relationships/image" Target="../media/image62.png"/><Relationship Id="rId9" Type="http://schemas.microsoft.com/office/2007/relationships/hdphoto" Target="../media/hdphoto26.wdp"/><Relationship Id="rId14" Type="http://schemas.openxmlformats.org/officeDocument/2006/relationships/image" Target="../media/image60.png"/><Relationship Id="rId22" Type="http://schemas.openxmlformats.org/officeDocument/2006/relationships/image" Target="../media/image69.png"/><Relationship Id="rId27" Type="http://schemas.microsoft.com/office/2007/relationships/hdphoto" Target="../media/hdphoto20.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 Id="rId5" Type="http://schemas.openxmlformats.org/officeDocument/2006/relationships/image" Target="../media/image125.gif"/><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2F0EC"/>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2" name="TextBox 31">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3" name="TextBox 32">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4" name="TextBox 3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
        <p:nvSpPr>
          <p:cNvPr id="20" name="TextBox 19">
            <a:extLst>
              <a:ext uri="{FF2B5EF4-FFF2-40B4-BE49-F238E27FC236}">
                <a16:creationId xmlns:a16="http://schemas.microsoft.com/office/drawing/2014/main" id="{C3B6F8FB-8FE9-6DB8-6248-7DCA07F0F377}"/>
              </a:ext>
            </a:extLst>
          </p:cNvPr>
          <p:cNvSpPr txBox="1"/>
          <p:nvPr/>
        </p:nvSpPr>
        <p:spPr>
          <a:xfrm>
            <a:off x="6449168" y="2324735"/>
            <a:ext cx="2610267" cy="523220"/>
          </a:xfrm>
          <a:prstGeom prst="rect">
            <a:avLst/>
          </a:prstGeom>
          <a:noFill/>
        </p:spPr>
        <p:txBody>
          <a:bodyPr wrap="square" rtlCol="0">
            <a:spAutoFit/>
          </a:bodyPr>
          <a:lstStyle/>
          <a:p>
            <a:r>
              <a:rPr lang="en-US" altLang="ko-KR" sz="28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Team Windmill</a:t>
            </a:r>
          </a:p>
        </p:txBody>
      </p:sp>
      <p:sp>
        <p:nvSpPr>
          <p:cNvPr id="22" name="TextBox 21">
            <a:extLst>
              <a:ext uri="{FF2B5EF4-FFF2-40B4-BE49-F238E27FC236}">
                <a16:creationId xmlns:a16="http://schemas.microsoft.com/office/drawing/2014/main" id="{BFD72B07-E329-6316-4E8F-4919C529E0F9}"/>
              </a:ext>
            </a:extLst>
          </p:cNvPr>
          <p:cNvSpPr txBox="1"/>
          <p:nvPr/>
        </p:nvSpPr>
        <p:spPr>
          <a:xfrm>
            <a:off x="5255895" y="3102998"/>
            <a:ext cx="5154295" cy="1169551"/>
          </a:xfrm>
          <a:prstGeom prst="rect">
            <a:avLst/>
          </a:prstGeom>
          <a:noFill/>
        </p:spPr>
        <p:txBody>
          <a:bodyPr wrap="square">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일상에 지친 당신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오늘 할 일이 고민이 될 때는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TODO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검사를 해보세요</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여러분의 성향에 맞는 검사 결과에 따라 오늘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할 일을 추천 받을 수 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특별한 당신을 위해 지금 시작해보세요</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2" name="그룹 1"/>
          <p:cNvGrpSpPr/>
          <p:nvPr/>
        </p:nvGrpSpPr>
        <p:grpSpPr>
          <a:xfrm>
            <a:off x="6638290" y="4556760"/>
            <a:ext cx="2246630" cy="476250"/>
            <a:chOff x="6638290" y="4441190"/>
            <a:chExt cx="2246630" cy="476250"/>
          </a:xfrm>
        </p:grpSpPr>
        <p:grpSp>
          <p:nvGrpSpPr>
            <p:cNvPr id="26" name="그룹 25">
              <a:extLst>
                <a:ext uri="{FF2B5EF4-FFF2-40B4-BE49-F238E27FC236}">
                  <a16:creationId xmlns:a16="http://schemas.microsoft.com/office/drawing/2014/main" id="{5CB5546C-59D2-3956-45C5-55B9F42EA972}"/>
                </a:ext>
              </a:extLst>
            </p:cNvPr>
            <p:cNvGrpSpPr/>
            <p:nvPr/>
          </p:nvGrpSpPr>
          <p:grpSpPr>
            <a:xfrm>
              <a:off x="6638290" y="4441190"/>
              <a:ext cx="2246630" cy="476250"/>
              <a:chOff x="6638290" y="4441190"/>
              <a:chExt cx="2246630" cy="476250"/>
            </a:xfrm>
          </p:grpSpPr>
          <p:sp>
            <p:nvSpPr>
              <p:cNvPr id="28" name="직사각형 27">
                <a:extLst>
                  <a:ext uri="{FF2B5EF4-FFF2-40B4-BE49-F238E27FC236}">
                    <a16:creationId xmlns:a16="http://schemas.microsoft.com/office/drawing/2014/main" id="{5395FA66-FABE-A7A0-9A45-32C1D7591FD6}"/>
                  </a:ext>
                </a:extLst>
              </p:cNvPr>
              <p:cNvSpPr/>
              <p:nvPr/>
            </p:nvSpPr>
            <p:spPr>
              <a:xfrm>
                <a:off x="6861810" y="4441190"/>
                <a:ext cx="1795780" cy="47625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251EDDB7-620A-79D8-A97B-4C89C6C017BF}"/>
                  </a:ext>
                </a:extLst>
              </p:cNvPr>
              <p:cNvSpPr/>
              <p:nvPr/>
            </p:nvSpPr>
            <p:spPr>
              <a:xfrm>
                <a:off x="8437245" y="4441190"/>
                <a:ext cx="447675" cy="471805"/>
              </a:xfrm>
              <a:prstGeom prst="ellipse">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13840A34-E7C5-4381-03AF-A6EB70A083D5}"/>
                  </a:ext>
                </a:extLst>
              </p:cNvPr>
              <p:cNvSpPr/>
              <p:nvPr/>
            </p:nvSpPr>
            <p:spPr>
              <a:xfrm>
                <a:off x="6638290" y="4441190"/>
                <a:ext cx="447675" cy="471805"/>
              </a:xfrm>
              <a:prstGeom prst="ellipse">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5" name="TextBox 34">
              <a:extLst>
                <a:ext uri="{FF2B5EF4-FFF2-40B4-BE49-F238E27FC236}">
                  <a16:creationId xmlns:a16="http://schemas.microsoft.com/office/drawing/2014/main" id="{A56DBAB4-880C-EB02-E6E3-63AEFF10417E}"/>
                </a:ext>
              </a:extLst>
            </p:cNvPr>
            <p:cNvSpPr txBox="1"/>
            <p:nvPr/>
          </p:nvSpPr>
          <p:spPr>
            <a:xfrm>
              <a:off x="7427595" y="4492625"/>
              <a:ext cx="653415" cy="369570"/>
            </a:xfrm>
            <a:prstGeom prst="rect">
              <a:avLst/>
            </a:prstGeom>
            <a:noFill/>
          </p:spPr>
          <p:txBody>
            <a:bodyPr wrap="none" rtlCol="0">
              <a:spAutoFit/>
            </a:bodyPr>
            <a:lstStyle/>
            <a:p>
              <a:r>
                <a:rPr lang="en-US" altLang="ko-KR" dirty="0"/>
                <a:t>start</a:t>
              </a:r>
              <a:endParaRPr lang="ko-KR" altLang="en-US" dirty="0"/>
            </a:p>
          </p:txBody>
        </p:sp>
      </p:grpSp>
      <p:sp>
        <p:nvSpPr>
          <p:cNvPr id="27" name="TextBox 26"/>
          <p:cNvSpPr txBox="1"/>
          <p:nvPr/>
        </p:nvSpPr>
        <p:spPr>
          <a:xfrm>
            <a:off x="587375" y="6238240"/>
            <a:ext cx="4668520" cy="258445"/>
          </a:xfrm>
          <a:prstGeom prst="rect">
            <a:avLst/>
          </a:prstGeom>
          <a:noFill/>
        </p:spPr>
        <p:txBody>
          <a:bodyPr wrap="square" rtlCol="0">
            <a:spAutoFit/>
          </a:bodyPr>
          <a:lstStyle/>
          <a:p>
            <a:pPr>
              <a:lnSpc>
                <a:spcPct val="90000"/>
              </a:lnSpc>
            </a:pPr>
            <a:r>
              <a:rPr lang="en-US" altLang="ko-KR" sz="1200" dirty="0">
                <a:solidFill>
                  <a:schemeClr val="bg2">
                    <a:lumMod val="50000"/>
                  </a:schemeClr>
                </a:solidFill>
              </a:rPr>
              <a:t>KH</a:t>
            </a:r>
            <a:r>
              <a:rPr lang="ko-KR" altLang="en-US" sz="1200" dirty="0">
                <a:solidFill>
                  <a:schemeClr val="bg2">
                    <a:lumMod val="50000"/>
                  </a:schemeClr>
                </a:solidFill>
              </a:rPr>
              <a:t>정보교육원 종로지원 </a:t>
            </a:r>
            <a:r>
              <a:rPr lang="en-US" altLang="ko-KR" sz="1200" dirty="0">
                <a:solidFill>
                  <a:schemeClr val="bg2">
                    <a:lumMod val="50000"/>
                  </a:schemeClr>
                </a:solidFill>
              </a:rPr>
              <a:t>/ </a:t>
            </a:r>
            <a:r>
              <a:rPr lang="ko-KR" altLang="en-US" sz="1200" dirty="0" err="1">
                <a:solidFill>
                  <a:schemeClr val="bg2">
                    <a:lumMod val="50000"/>
                  </a:schemeClr>
                </a:solidFill>
              </a:rPr>
              <a:t>고강찬</a:t>
            </a:r>
            <a:r>
              <a:rPr lang="ko-KR" altLang="en-US" sz="1200" dirty="0">
                <a:solidFill>
                  <a:schemeClr val="bg2">
                    <a:lumMod val="50000"/>
                  </a:schemeClr>
                </a:solidFill>
              </a:rPr>
              <a:t> 권예지 김서윤 최정민 </a:t>
            </a:r>
            <a:r>
              <a:rPr lang="ko-KR" altLang="en-US" sz="1200" dirty="0" err="1">
                <a:solidFill>
                  <a:schemeClr val="bg2">
                    <a:lumMod val="50000"/>
                  </a:schemeClr>
                </a:solidFill>
              </a:rPr>
              <a:t>홍서화</a:t>
            </a:r>
            <a:endParaRPr lang="en-US" altLang="ko-KR" sz="1200" dirty="0">
              <a:solidFill>
                <a:schemeClr val="bg2">
                  <a:lumMod val="50000"/>
                </a:schemeClr>
              </a:solidFill>
            </a:endParaRPr>
          </a:p>
        </p:txBody>
      </p:sp>
      <p:pic>
        <p:nvPicPr>
          <p:cNvPr id="1027" name="Picture 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7375" y="2334895"/>
            <a:ext cx="4191635" cy="269811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87375" y="5961380"/>
            <a:ext cx="2174875" cy="276860"/>
          </a:xfrm>
          <a:prstGeom prst="rect">
            <a:avLst/>
          </a:prstGeom>
          <a:noFill/>
        </p:spPr>
        <p:txBody>
          <a:bodyPr wrap="square" rtlCol="0">
            <a:spAutoFit/>
          </a:bodyPr>
          <a:lstStyle/>
          <a:p>
            <a:r>
              <a:rPr lang="en-US" altLang="ko-KR" sz="1200" dirty="0">
                <a:solidFill>
                  <a:schemeClr val="bg2">
                    <a:lumMod val="50000"/>
                  </a:schemeClr>
                </a:solidFill>
              </a:rPr>
              <a:t>2023 Spring Project</a:t>
            </a:r>
            <a:r>
              <a:rPr lang="ko-KR" altLang="en-US" sz="1200" dirty="0">
                <a:solidFill>
                  <a:schemeClr val="bg2">
                    <a:lumMod val="50000"/>
                  </a:schemeClr>
                </a:solidFill>
              </a:rPr>
              <a:t> </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740328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635"/>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sp>
        <p:nvSpPr>
          <p:cNvPr id="6" name="직사각형 5">
            <a:extLst>
              <a:ext uri="{FF2B5EF4-FFF2-40B4-BE49-F238E27FC236}">
                <a16:creationId xmlns:a16="http://schemas.microsoft.com/office/drawing/2014/main" id="{AE82D5B4-CFBA-F1FE-ECB0-22234FCB9407}"/>
              </a:ext>
            </a:extLst>
          </p:cNvPr>
          <p:cNvSpPr/>
          <p:nvPr/>
        </p:nvSpPr>
        <p:spPr>
          <a:xfrm>
            <a:off x="2131060" y="2692400"/>
            <a:ext cx="45720" cy="41656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 name="그룹 17">
            <a:extLst>
              <a:ext uri="{FF2B5EF4-FFF2-40B4-BE49-F238E27FC236}">
                <a16:creationId xmlns:a16="http://schemas.microsoft.com/office/drawing/2014/main" id="{6CE02B0E-E298-B358-54CB-F71C7CCE94BF}"/>
              </a:ext>
            </a:extLst>
          </p:cNvPr>
          <p:cNvGrpSpPr/>
          <p:nvPr/>
        </p:nvGrpSpPr>
        <p:grpSpPr>
          <a:xfrm>
            <a:off x="2033905" y="2606040"/>
            <a:ext cx="240665" cy="3727450"/>
            <a:chOff x="2033905" y="2606040"/>
            <a:chExt cx="240665" cy="3727450"/>
          </a:xfrm>
        </p:grpSpPr>
        <p:sp>
          <p:nvSpPr>
            <p:cNvPr id="2" name="타원 1">
              <a:extLst>
                <a:ext uri="{FF2B5EF4-FFF2-40B4-BE49-F238E27FC236}">
                  <a16:creationId xmlns:a16="http://schemas.microsoft.com/office/drawing/2014/main" id="{E3D7FDE0-F825-D7D0-A029-D483D64F293F}"/>
                </a:ext>
              </a:extLst>
            </p:cNvPr>
            <p:cNvSpPr/>
            <p:nvPr/>
          </p:nvSpPr>
          <p:spPr>
            <a:xfrm>
              <a:off x="2033905" y="260604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타원 6">
              <a:extLst>
                <a:ext uri="{FF2B5EF4-FFF2-40B4-BE49-F238E27FC236}">
                  <a16:creationId xmlns:a16="http://schemas.microsoft.com/office/drawing/2014/main" id="{6A578D08-3CC4-A1F1-D9C3-7ED82523C1DF}"/>
                </a:ext>
              </a:extLst>
            </p:cNvPr>
            <p:cNvSpPr/>
            <p:nvPr/>
          </p:nvSpPr>
          <p:spPr>
            <a:xfrm>
              <a:off x="2033905" y="4374515"/>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타원 7">
              <a:extLst>
                <a:ext uri="{FF2B5EF4-FFF2-40B4-BE49-F238E27FC236}">
                  <a16:creationId xmlns:a16="http://schemas.microsoft.com/office/drawing/2014/main" id="{CC5408B7-76FE-135D-6F1B-32CA2770DC9B}"/>
                </a:ext>
              </a:extLst>
            </p:cNvPr>
            <p:cNvSpPr/>
            <p:nvPr/>
          </p:nvSpPr>
          <p:spPr>
            <a:xfrm>
              <a:off x="2033905" y="609981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 name="TextBox 10">
            <a:extLst>
              <a:ext uri="{FF2B5EF4-FFF2-40B4-BE49-F238E27FC236}">
                <a16:creationId xmlns:a16="http://schemas.microsoft.com/office/drawing/2014/main" id="{05D6AD96-2DC4-55EB-5D76-C94B8BD38817}"/>
              </a:ext>
            </a:extLst>
          </p:cNvPr>
          <p:cNvSpPr txBox="1"/>
          <p:nvPr/>
        </p:nvSpPr>
        <p:spPr>
          <a:xfrm>
            <a:off x="1028700" y="2566670"/>
            <a:ext cx="875665" cy="276860"/>
          </a:xfrm>
          <a:prstGeom prst="rect">
            <a:avLst/>
          </a:prstGeom>
          <a:noFill/>
        </p:spPr>
        <p:txBody>
          <a:bodyPr wrap="square" rtlCol="0">
            <a:spAutoFit/>
          </a:bodyPr>
          <a:lstStyle/>
          <a:p>
            <a:pPr algn="ctr"/>
            <a:r>
              <a:rPr lang="en-US" altLang="ko-KR" sz="1200" b="1" dirty="0"/>
              <a:t>23.05.02</a:t>
            </a:r>
          </a:p>
        </p:txBody>
      </p:sp>
      <p:sp>
        <p:nvSpPr>
          <p:cNvPr id="12" name="TextBox 11">
            <a:extLst>
              <a:ext uri="{FF2B5EF4-FFF2-40B4-BE49-F238E27FC236}">
                <a16:creationId xmlns:a16="http://schemas.microsoft.com/office/drawing/2014/main" id="{54DE8B46-528E-A07F-324B-3EE709EB9D9D}"/>
              </a:ext>
            </a:extLst>
          </p:cNvPr>
          <p:cNvSpPr txBox="1"/>
          <p:nvPr/>
        </p:nvSpPr>
        <p:spPr>
          <a:xfrm>
            <a:off x="2458720" y="2536190"/>
            <a:ext cx="1324610" cy="646430"/>
          </a:xfrm>
          <a:prstGeom prst="rect">
            <a:avLst/>
          </a:prstGeom>
          <a:noFill/>
        </p:spPr>
        <p:txBody>
          <a:bodyPr wrap="square" rtlCol="0">
            <a:spAutoFit/>
          </a:bodyPr>
          <a:lstStyle/>
          <a:p>
            <a:pPr algn="ctr"/>
            <a:r>
              <a:rPr lang="ko-KR" altLang="en-US" sz="1200" b="1" dirty="0"/>
              <a:t>프로젝트 시작</a:t>
            </a:r>
            <a:endParaRPr lang="en-US" altLang="ko-KR" sz="1200" b="1" dirty="0"/>
          </a:p>
          <a:p>
            <a:pPr algn="ctr"/>
            <a:r>
              <a:rPr lang="ko-KR" altLang="en-US" sz="1200" b="1" dirty="0"/>
              <a:t>아이디어 회의</a:t>
            </a:r>
            <a:endParaRPr lang="en-US" altLang="ko-KR" sz="1200" b="1" dirty="0"/>
          </a:p>
          <a:p>
            <a:pPr algn="ctr"/>
            <a:r>
              <a:rPr lang="ko-KR" altLang="en-US" sz="1200" b="1" dirty="0"/>
              <a:t>주제 선정</a:t>
            </a:r>
            <a:endParaRPr lang="en-US" altLang="ko-KR" sz="1200" b="1" dirty="0"/>
          </a:p>
        </p:txBody>
      </p:sp>
      <p:sp>
        <p:nvSpPr>
          <p:cNvPr id="13" name="TextBox 12">
            <a:extLst>
              <a:ext uri="{FF2B5EF4-FFF2-40B4-BE49-F238E27FC236}">
                <a16:creationId xmlns:a16="http://schemas.microsoft.com/office/drawing/2014/main" id="{A21DA130-0712-630B-F727-C56EFD2B63DF}"/>
              </a:ext>
            </a:extLst>
          </p:cNvPr>
          <p:cNvSpPr txBox="1"/>
          <p:nvPr/>
        </p:nvSpPr>
        <p:spPr>
          <a:xfrm>
            <a:off x="1016635" y="4357370"/>
            <a:ext cx="875665" cy="276860"/>
          </a:xfrm>
          <a:prstGeom prst="rect">
            <a:avLst/>
          </a:prstGeom>
          <a:noFill/>
        </p:spPr>
        <p:txBody>
          <a:bodyPr wrap="square" rtlCol="0">
            <a:spAutoFit/>
          </a:bodyPr>
          <a:lstStyle/>
          <a:p>
            <a:pPr algn="ctr"/>
            <a:r>
              <a:rPr lang="en-US" altLang="ko-KR" sz="1200" b="1" dirty="0"/>
              <a:t>23.05.08</a:t>
            </a:r>
          </a:p>
        </p:txBody>
      </p:sp>
      <p:sp>
        <p:nvSpPr>
          <p:cNvPr id="15" name="TextBox 14">
            <a:extLst>
              <a:ext uri="{FF2B5EF4-FFF2-40B4-BE49-F238E27FC236}">
                <a16:creationId xmlns:a16="http://schemas.microsoft.com/office/drawing/2014/main" id="{44DECC34-27FE-A1AB-DACF-A706E60DB827}"/>
              </a:ext>
            </a:extLst>
          </p:cNvPr>
          <p:cNvSpPr txBox="1"/>
          <p:nvPr/>
        </p:nvSpPr>
        <p:spPr>
          <a:xfrm>
            <a:off x="2458720" y="4321810"/>
            <a:ext cx="2075815" cy="461645"/>
          </a:xfrm>
          <a:prstGeom prst="rect">
            <a:avLst/>
          </a:prstGeom>
          <a:noFill/>
        </p:spPr>
        <p:txBody>
          <a:bodyPr wrap="square" rtlCol="0">
            <a:spAutoFit/>
          </a:bodyPr>
          <a:lstStyle/>
          <a:p>
            <a:pPr algn="ctr"/>
            <a:r>
              <a:rPr lang="ko-KR" altLang="en-US" sz="1200" b="1" dirty="0"/>
              <a:t>요구사항 정의서</a:t>
            </a:r>
            <a:r>
              <a:rPr lang="en-US" altLang="ko-KR" sz="1200" b="1" dirty="0"/>
              <a:t>,</a:t>
            </a:r>
            <a:r>
              <a:rPr lang="ko-KR" altLang="en-US" sz="1200" b="1" dirty="0"/>
              <a:t>업무 분담</a:t>
            </a:r>
            <a:endParaRPr lang="en-US" altLang="ko-KR" sz="1200" b="1" dirty="0"/>
          </a:p>
          <a:p>
            <a:pPr algn="ctr"/>
            <a:r>
              <a:rPr lang="en-US" altLang="ko-KR" sz="1200" b="1" dirty="0"/>
              <a:t>DB</a:t>
            </a:r>
            <a:r>
              <a:rPr lang="ko-KR" altLang="en-US" sz="1200" b="1" dirty="0"/>
              <a:t>설계 </a:t>
            </a:r>
            <a:r>
              <a:rPr lang="en-US" altLang="ko-KR" sz="1200" b="1" dirty="0"/>
              <a:t>,</a:t>
            </a:r>
            <a:r>
              <a:rPr lang="ko-KR" altLang="en-US" sz="1200" b="1" dirty="0" err="1"/>
              <a:t>목업</a:t>
            </a:r>
            <a:r>
              <a:rPr lang="ko-KR" altLang="en-US" sz="1200" b="1" dirty="0"/>
              <a:t> </a:t>
            </a:r>
            <a:endParaRPr lang="en-US" altLang="ko-KR" sz="1200" b="1" dirty="0"/>
          </a:p>
        </p:txBody>
      </p:sp>
      <p:sp>
        <p:nvSpPr>
          <p:cNvPr id="16" name="TextBox 15">
            <a:extLst>
              <a:ext uri="{FF2B5EF4-FFF2-40B4-BE49-F238E27FC236}">
                <a16:creationId xmlns:a16="http://schemas.microsoft.com/office/drawing/2014/main" id="{A1D612F6-45B3-0311-EE46-A4E10DF5919C}"/>
              </a:ext>
            </a:extLst>
          </p:cNvPr>
          <p:cNvSpPr txBox="1"/>
          <p:nvPr/>
        </p:nvSpPr>
        <p:spPr>
          <a:xfrm>
            <a:off x="1010285" y="6085840"/>
            <a:ext cx="875665" cy="276860"/>
          </a:xfrm>
          <a:prstGeom prst="rect">
            <a:avLst/>
          </a:prstGeom>
          <a:noFill/>
        </p:spPr>
        <p:txBody>
          <a:bodyPr wrap="square" rtlCol="0">
            <a:spAutoFit/>
          </a:bodyPr>
          <a:lstStyle/>
          <a:p>
            <a:pPr algn="ctr"/>
            <a:r>
              <a:rPr lang="en-US" altLang="ko-KR" sz="1200" b="1" dirty="0"/>
              <a:t>23.05.11</a:t>
            </a:r>
          </a:p>
        </p:txBody>
      </p:sp>
      <p:sp>
        <p:nvSpPr>
          <p:cNvPr id="17" name="TextBox 16">
            <a:extLst>
              <a:ext uri="{FF2B5EF4-FFF2-40B4-BE49-F238E27FC236}">
                <a16:creationId xmlns:a16="http://schemas.microsoft.com/office/drawing/2014/main" id="{F5FDA763-1922-07D2-42CA-2DE1FA5E4071}"/>
              </a:ext>
            </a:extLst>
          </p:cNvPr>
          <p:cNvSpPr txBox="1"/>
          <p:nvPr/>
        </p:nvSpPr>
        <p:spPr>
          <a:xfrm>
            <a:off x="2458720" y="5993765"/>
            <a:ext cx="1403985" cy="461645"/>
          </a:xfrm>
          <a:prstGeom prst="rect">
            <a:avLst/>
          </a:prstGeom>
          <a:noFill/>
        </p:spPr>
        <p:txBody>
          <a:bodyPr wrap="square" rtlCol="0">
            <a:spAutoFit/>
          </a:bodyPr>
          <a:lstStyle/>
          <a:p>
            <a:pPr algn="ctr"/>
            <a:r>
              <a:rPr lang="en-US" altLang="ko-KR" sz="1200" b="1" dirty="0"/>
              <a:t>Header / Footer </a:t>
            </a:r>
          </a:p>
          <a:p>
            <a:pPr algn="ctr"/>
            <a:r>
              <a:rPr lang="en-US" altLang="ko-KR" sz="1200" b="1" dirty="0"/>
              <a:t>Main </a:t>
            </a:r>
            <a:r>
              <a:rPr lang="ko-KR" altLang="en-US" sz="1200" b="1" dirty="0"/>
              <a:t>작업</a:t>
            </a:r>
            <a:r>
              <a:rPr lang="en-US" altLang="ko-KR" sz="1200" b="1" dirty="0"/>
              <a:t> </a:t>
            </a:r>
          </a:p>
        </p:txBody>
      </p:sp>
      <p:grpSp>
        <p:nvGrpSpPr>
          <p:cNvPr id="31" name="그룹 30">
            <a:extLst>
              <a:ext uri="{FF2B5EF4-FFF2-40B4-BE49-F238E27FC236}">
                <a16:creationId xmlns:a16="http://schemas.microsoft.com/office/drawing/2014/main" id="{7E0D2E33-0814-E31E-BC75-E9EB95B0FE30}"/>
              </a:ext>
            </a:extLst>
          </p:cNvPr>
          <p:cNvGrpSpPr/>
          <p:nvPr/>
        </p:nvGrpSpPr>
        <p:grpSpPr>
          <a:xfrm>
            <a:off x="4915535" y="2839085"/>
            <a:ext cx="4899660" cy="3010535"/>
            <a:chOff x="4915535" y="2839085"/>
            <a:chExt cx="4899660" cy="3010535"/>
          </a:xfrm>
        </p:grpSpPr>
        <p:pic>
          <p:nvPicPr>
            <p:cNvPr id="29" name="그림 28">
              <a:extLst>
                <a:ext uri="{FF2B5EF4-FFF2-40B4-BE49-F238E27FC236}">
                  <a16:creationId xmlns:a16="http://schemas.microsoft.com/office/drawing/2014/main" id="{049CFBFF-45A4-9998-D763-29EBEFD47142}"/>
                </a:ext>
              </a:extLst>
            </p:cNvPr>
            <p:cNvPicPr>
              <a:picLocks noChangeAspect="1"/>
            </p:cNvPicPr>
            <p:nvPr/>
          </p:nvPicPr>
          <p:blipFill rotWithShape="1">
            <a:blip r:embed="rId2"/>
            <a:srcRect t="34126"/>
            <a:stretch/>
          </p:blipFill>
          <p:spPr>
            <a:xfrm>
              <a:off x="4915535" y="3305810"/>
              <a:ext cx="4899660" cy="2543810"/>
            </a:xfrm>
            <a:prstGeom prst="rect">
              <a:avLst/>
            </a:prstGeom>
          </p:spPr>
        </p:pic>
        <p:pic>
          <p:nvPicPr>
            <p:cNvPr id="30" name="그림 29">
              <a:extLst>
                <a:ext uri="{FF2B5EF4-FFF2-40B4-BE49-F238E27FC236}">
                  <a16:creationId xmlns:a16="http://schemas.microsoft.com/office/drawing/2014/main" id="{BE8E4C4B-BACB-BDC8-181B-672EF98A1D38}"/>
                </a:ext>
              </a:extLst>
            </p:cNvPr>
            <p:cNvPicPr>
              <a:picLocks noChangeAspect="1"/>
            </p:cNvPicPr>
            <p:nvPr/>
          </p:nvPicPr>
          <p:blipFill rotWithShape="1">
            <a:blip r:embed="rId2"/>
            <a:srcRect t="9215" b="78700"/>
            <a:stretch/>
          </p:blipFill>
          <p:spPr>
            <a:xfrm>
              <a:off x="4915535" y="2839085"/>
              <a:ext cx="4899660" cy="466725"/>
            </a:xfrm>
            <a:prstGeom prst="rect">
              <a:avLst/>
            </a:prstGeom>
          </p:spPr>
        </p:pic>
      </p:grpSp>
      <p:sp>
        <p:nvSpPr>
          <p:cNvPr id="32" name="직사각형 31">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TextBox 36">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8" name="TextBox 37">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9" name="TextBox 38">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40" name="TextBox 39">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41" name="TextBox 40">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42" name="TextBox 41">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grpSp>
        <p:nvGrpSpPr>
          <p:cNvPr id="43" name="그룹 42"/>
          <p:cNvGrpSpPr/>
          <p:nvPr/>
        </p:nvGrpSpPr>
        <p:grpSpPr>
          <a:xfrm>
            <a:off x="540385" y="498475"/>
            <a:ext cx="2508885" cy="837565"/>
            <a:chOff x="540385" y="498475"/>
            <a:chExt cx="2508885" cy="837565"/>
          </a:xfrm>
        </p:grpSpPr>
        <p:sp>
          <p:nvSpPr>
            <p:cNvPr id="44" name="TextBox 43"/>
            <p:cNvSpPr txBox="1"/>
            <p:nvPr/>
          </p:nvSpPr>
          <p:spPr>
            <a:xfrm>
              <a:off x="540385" y="498475"/>
              <a:ext cx="2508885" cy="58477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Schedule</a:t>
              </a:r>
            </a:p>
          </p:txBody>
        </p:sp>
        <p:sp>
          <p:nvSpPr>
            <p:cNvPr id="45" name="TextBox 44"/>
            <p:cNvSpPr txBox="1"/>
            <p:nvPr/>
          </p:nvSpPr>
          <p:spPr>
            <a:xfrm>
              <a:off x="60261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개발 일정</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Tree>
    <p:extLst>
      <p:ext uri="{BB962C8B-B14F-4D97-AF65-F5344CB8AC3E}">
        <p14:creationId xmlns:p14="http://schemas.microsoft.com/office/powerpoint/2010/main" val="143426556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635"/>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sp>
        <p:nvSpPr>
          <p:cNvPr id="11" name="TextBox 10">
            <a:extLst>
              <a:ext uri="{FF2B5EF4-FFF2-40B4-BE49-F238E27FC236}">
                <a16:creationId xmlns:a16="http://schemas.microsoft.com/office/drawing/2014/main" id="{05D6AD96-2DC4-55EB-5D76-C94B8BD38817}"/>
              </a:ext>
            </a:extLst>
          </p:cNvPr>
          <p:cNvSpPr txBox="1"/>
          <p:nvPr/>
        </p:nvSpPr>
        <p:spPr>
          <a:xfrm>
            <a:off x="1137920" y="2555875"/>
            <a:ext cx="875665" cy="276860"/>
          </a:xfrm>
          <a:prstGeom prst="rect">
            <a:avLst/>
          </a:prstGeom>
          <a:noFill/>
        </p:spPr>
        <p:txBody>
          <a:bodyPr wrap="square" rtlCol="0">
            <a:spAutoFit/>
          </a:bodyPr>
          <a:lstStyle/>
          <a:p>
            <a:pPr algn="ctr"/>
            <a:r>
              <a:rPr lang="en-US" altLang="ko-KR" sz="1200" b="1" dirty="0"/>
              <a:t>23.05.25</a:t>
            </a:r>
          </a:p>
        </p:txBody>
      </p:sp>
      <p:sp>
        <p:nvSpPr>
          <p:cNvPr id="13" name="TextBox 12">
            <a:extLst>
              <a:ext uri="{FF2B5EF4-FFF2-40B4-BE49-F238E27FC236}">
                <a16:creationId xmlns:a16="http://schemas.microsoft.com/office/drawing/2014/main" id="{A21DA130-0712-630B-F727-C56EFD2B63DF}"/>
              </a:ext>
            </a:extLst>
          </p:cNvPr>
          <p:cNvSpPr txBox="1"/>
          <p:nvPr/>
        </p:nvSpPr>
        <p:spPr>
          <a:xfrm>
            <a:off x="1137920" y="4229100"/>
            <a:ext cx="875665" cy="276860"/>
          </a:xfrm>
          <a:prstGeom prst="rect">
            <a:avLst/>
          </a:prstGeom>
          <a:noFill/>
        </p:spPr>
        <p:txBody>
          <a:bodyPr wrap="square" rtlCol="0">
            <a:spAutoFit/>
          </a:bodyPr>
          <a:lstStyle/>
          <a:p>
            <a:pPr algn="ctr"/>
            <a:r>
              <a:rPr lang="en-US" altLang="ko-KR" sz="1200" b="1" dirty="0"/>
              <a:t>23.06.05</a:t>
            </a:r>
          </a:p>
        </p:txBody>
      </p:sp>
      <p:sp>
        <p:nvSpPr>
          <p:cNvPr id="16" name="TextBox 15">
            <a:extLst>
              <a:ext uri="{FF2B5EF4-FFF2-40B4-BE49-F238E27FC236}">
                <a16:creationId xmlns:a16="http://schemas.microsoft.com/office/drawing/2014/main" id="{A1D612F6-45B3-0311-EE46-A4E10DF5919C}"/>
              </a:ext>
            </a:extLst>
          </p:cNvPr>
          <p:cNvSpPr txBox="1"/>
          <p:nvPr/>
        </p:nvSpPr>
        <p:spPr>
          <a:xfrm>
            <a:off x="1137920" y="5928360"/>
            <a:ext cx="875665" cy="276860"/>
          </a:xfrm>
          <a:prstGeom prst="rect">
            <a:avLst/>
          </a:prstGeom>
          <a:noFill/>
        </p:spPr>
        <p:txBody>
          <a:bodyPr wrap="square" rtlCol="0">
            <a:spAutoFit/>
          </a:bodyPr>
          <a:lstStyle/>
          <a:p>
            <a:pPr algn="ctr"/>
            <a:r>
              <a:rPr lang="en-US" altLang="ko-KR" sz="1200" b="1" dirty="0"/>
              <a:t>23.06.08</a:t>
            </a:r>
          </a:p>
        </p:txBody>
      </p:sp>
      <p:sp>
        <p:nvSpPr>
          <p:cNvPr id="28" name="TextBox 27">
            <a:extLst>
              <a:ext uri="{FF2B5EF4-FFF2-40B4-BE49-F238E27FC236}">
                <a16:creationId xmlns:a16="http://schemas.microsoft.com/office/drawing/2014/main" id="{F87E8ADE-FC3C-8AFD-4253-68C3514C02A7}"/>
              </a:ext>
            </a:extLst>
          </p:cNvPr>
          <p:cNvSpPr txBox="1"/>
          <p:nvPr/>
        </p:nvSpPr>
        <p:spPr>
          <a:xfrm>
            <a:off x="2409825" y="2555875"/>
            <a:ext cx="1501775" cy="276860"/>
          </a:xfrm>
          <a:prstGeom prst="rect">
            <a:avLst/>
          </a:prstGeom>
          <a:noFill/>
        </p:spPr>
        <p:txBody>
          <a:bodyPr wrap="square" rtlCol="0">
            <a:spAutoFit/>
          </a:bodyPr>
          <a:lstStyle/>
          <a:p>
            <a:pPr algn="ctr"/>
            <a:r>
              <a:rPr lang="en-US" altLang="ko-KR" sz="1200" b="1" dirty="0"/>
              <a:t>CSS , </a:t>
            </a:r>
            <a:r>
              <a:rPr lang="ko-KR" altLang="en-US" sz="1200" b="1" dirty="0"/>
              <a:t>디자인 회의</a:t>
            </a:r>
            <a:endParaRPr lang="en-US" altLang="ko-KR" sz="1200" b="1" dirty="0"/>
          </a:p>
        </p:txBody>
      </p:sp>
      <p:sp>
        <p:nvSpPr>
          <p:cNvPr id="29" name="TextBox 28">
            <a:extLst>
              <a:ext uri="{FF2B5EF4-FFF2-40B4-BE49-F238E27FC236}">
                <a16:creationId xmlns:a16="http://schemas.microsoft.com/office/drawing/2014/main" id="{F501CAB0-60E6-7DE6-CA78-7CC9453FA9CE}"/>
              </a:ext>
            </a:extLst>
          </p:cNvPr>
          <p:cNvSpPr txBox="1"/>
          <p:nvPr/>
        </p:nvSpPr>
        <p:spPr>
          <a:xfrm>
            <a:off x="2335530" y="4229100"/>
            <a:ext cx="2361565" cy="276860"/>
          </a:xfrm>
          <a:prstGeom prst="rect">
            <a:avLst/>
          </a:prstGeom>
          <a:noFill/>
        </p:spPr>
        <p:txBody>
          <a:bodyPr wrap="square" rtlCol="0">
            <a:spAutoFit/>
          </a:bodyPr>
          <a:lstStyle/>
          <a:p>
            <a:pPr algn="ctr"/>
            <a:r>
              <a:rPr lang="ko-KR" altLang="en-US" sz="1200" b="1" dirty="0"/>
              <a:t>중간 테스트 </a:t>
            </a:r>
            <a:r>
              <a:rPr lang="en-US" altLang="ko-KR" sz="1200" b="1" dirty="0"/>
              <a:t>/ </a:t>
            </a:r>
            <a:r>
              <a:rPr lang="ko-KR" altLang="en-US" sz="1200" b="1" dirty="0"/>
              <a:t>추가 기능 분담</a:t>
            </a:r>
            <a:endParaRPr lang="en-US" altLang="ko-KR" sz="1200" b="1" dirty="0"/>
          </a:p>
        </p:txBody>
      </p:sp>
      <p:sp>
        <p:nvSpPr>
          <p:cNvPr id="30" name="TextBox 29">
            <a:extLst>
              <a:ext uri="{FF2B5EF4-FFF2-40B4-BE49-F238E27FC236}">
                <a16:creationId xmlns:a16="http://schemas.microsoft.com/office/drawing/2014/main" id="{6F0E2D6C-4E20-FF23-38B9-06682744797B}"/>
              </a:ext>
            </a:extLst>
          </p:cNvPr>
          <p:cNvSpPr txBox="1"/>
          <p:nvPr/>
        </p:nvSpPr>
        <p:spPr>
          <a:xfrm>
            <a:off x="2409825" y="5928360"/>
            <a:ext cx="1403985" cy="276860"/>
          </a:xfrm>
          <a:prstGeom prst="rect">
            <a:avLst/>
          </a:prstGeom>
          <a:noFill/>
        </p:spPr>
        <p:txBody>
          <a:bodyPr wrap="square" rtlCol="0">
            <a:spAutoFit/>
          </a:bodyPr>
          <a:lstStyle/>
          <a:p>
            <a:pPr algn="ctr"/>
            <a:r>
              <a:rPr lang="en-US" altLang="ko-KR" sz="1200" b="1" dirty="0"/>
              <a:t>DB</a:t>
            </a:r>
            <a:r>
              <a:rPr lang="ko-KR" altLang="en-US" sz="1200" b="1" dirty="0"/>
              <a:t> 추가 및 삭제</a:t>
            </a:r>
            <a:endParaRPr lang="en-US" altLang="ko-KR" sz="1200" b="1" dirty="0"/>
          </a:p>
        </p:txBody>
      </p:sp>
      <p:sp>
        <p:nvSpPr>
          <p:cNvPr id="31" name="TextBox 30">
            <a:extLst>
              <a:ext uri="{FF2B5EF4-FFF2-40B4-BE49-F238E27FC236}">
                <a16:creationId xmlns:a16="http://schemas.microsoft.com/office/drawing/2014/main" id="{3D925064-2CDB-CF04-32C2-B7E6A2EA8E05}"/>
              </a:ext>
            </a:extLst>
          </p:cNvPr>
          <p:cNvSpPr txBox="1"/>
          <p:nvPr/>
        </p:nvSpPr>
        <p:spPr>
          <a:xfrm>
            <a:off x="1137920" y="864235"/>
            <a:ext cx="875665" cy="276860"/>
          </a:xfrm>
          <a:prstGeom prst="rect">
            <a:avLst/>
          </a:prstGeom>
          <a:noFill/>
        </p:spPr>
        <p:txBody>
          <a:bodyPr wrap="square" rtlCol="0">
            <a:spAutoFit/>
          </a:bodyPr>
          <a:lstStyle/>
          <a:p>
            <a:pPr algn="ctr"/>
            <a:r>
              <a:rPr lang="en-US" altLang="ko-KR" sz="1200" b="1" dirty="0"/>
              <a:t>23.05.15</a:t>
            </a:r>
          </a:p>
        </p:txBody>
      </p:sp>
      <p:sp>
        <p:nvSpPr>
          <p:cNvPr id="32" name="TextBox 31">
            <a:extLst>
              <a:ext uri="{FF2B5EF4-FFF2-40B4-BE49-F238E27FC236}">
                <a16:creationId xmlns:a16="http://schemas.microsoft.com/office/drawing/2014/main" id="{F5695369-6B64-674B-8C60-41B1A383F99C}"/>
              </a:ext>
            </a:extLst>
          </p:cNvPr>
          <p:cNvSpPr txBox="1"/>
          <p:nvPr/>
        </p:nvSpPr>
        <p:spPr>
          <a:xfrm>
            <a:off x="2345690" y="771525"/>
            <a:ext cx="1766570" cy="461645"/>
          </a:xfrm>
          <a:prstGeom prst="rect">
            <a:avLst/>
          </a:prstGeom>
          <a:noFill/>
        </p:spPr>
        <p:txBody>
          <a:bodyPr wrap="square" rtlCol="0">
            <a:spAutoFit/>
          </a:bodyPr>
          <a:lstStyle/>
          <a:p>
            <a:pPr algn="ctr"/>
            <a:r>
              <a:rPr lang="ko-KR" altLang="en-US" sz="1200" b="1" dirty="0"/>
              <a:t>성향검사 질문지 구상</a:t>
            </a:r>
            <a:endParaRPr lang="en-US" altLang="ko-KR" sz="1200" b="1" dirty="0"/>
          </a:p>
          <a:p>
            <a:pPr algn="ctr"/>
            <a:r>
              <a:rPr lang="ko-KR" altLang="en-US" sz="1200" b="1" dirty="0"/>
              <a:t>메인 기능 구상</a:t>
            </a:r>
            <a:endParaRPr lang="en-US" altLang="ko-KR" sz="1200" b="1" dirty="0"/>
          </a:p>
        </p:txBody>
      </p:sp>
      <p:sp>
        <p:nvSpPr>
          <p:cNvPr id="36" name="직사각형 35">
            <a:extLst>
              <a:ext uri="{FF2B5EF4-FFF2-40B4-BE49-F238E27FC236}">
                <a16:creationId xmlns:a16="http://schemas.microsoft.com/office/drawing/2014/main" id="{4F0E32B0-BF41-D31D-988B-86C5E36F7397}"/>
              </a:ext>
            </a:extLst>
          </p:cNvPr>
          <p:cNvSpPr>
            <a:spLocks/>
          </p:cNvSpPr>
          <p:nvPr/>
        </p:nvSpPr>
        <p:spPr>
          <a:xfrm>
            <a:off x="2133600" y="0"/>
            <a:ext cx="45720"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7" name="그룹 46">
            <a:extLst>
              <a:ext uri="{FF2B5EF4-FFF2-40B4-BE49-F238E27FC236}">
                <a16:creationId xmlns:a16="http://schemas.microsoft.com/office/drawing/2014/main" id="{1B049018-B1C0-FC1B-DC60-B3CA11B83099}"/>
              </a:ext>
            </a:extLst>
          </p:cNvPr>
          <p:cNvGrpSpPr/>
          <p:nvPr/>
        </p:nvGrpSpPr>
        <p:grpSpPr>
          <a:xfrm>
            <a:off x="2029460" y="885825"/>
            <a:ext cx="243205" cy="5297170"/>
            <a:chOff x="2029460" y="885825"/>
            <a:chExt cx="243205" cy="5297170"/>
          </a:xfrm>
        </p:grpSpPr>
        <p:sp>
          <p:nvSpPr>
            <p:cNvPr id="42" name="타원 41">
              <a:extLst>
                <a:ext uri="{FF2B5EF4-FFF2-40B4-BE49-F238E27FC236}">
                  <a16:creationId xmlns:a16="http://schemas.microsoft.com/office/drawing/2014/main" id="{152CE030-4C3A-A405-834D-F330068D5209}"/>
                </a:ext>
              </a:extLst>
            </p:cNvPr>
            <p:cNvSpPr/>
            <p:nvPr/>
          </p:nvSpPr>
          <p:spPr>
            <a:xfrm>
              <a:off x="2029460" y="257429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7D325A6F-9325-F21C-F53B-E7725DBC8760}"/>
                </a:ext>
              </a:extLst>
            </p:cNvPr>
            <p:cNvSpPr/>
            <p:nvPr/>
          </p:nvSpPr>
          <p:spPr>
            <a:xfrm>
              <a:off x="2029460" y="426212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B02B0363-7FFD-17CB-0311-F6D747884841}"/>
                </a:ext>
              </a:extLst>
            </p:cNvPr>
            <p:cNvSpPr/>
            <p:nvPr/>
          </p:nvSpPr>
          <p:spPr>
            <a:xfrm>
              <a:off x="2029460" y="5950585"/>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FF5B3705-F3A4-B64A-005E-93CC0834878B}"/>
                </a:ext>
              </a:extLst>
            </p:cNvPr>
            <p:cNvSpPr/>
            <p:nvPr/>
          </p:nvSpPr>
          <p:spPr>
            <a:xfrm>
              <a:off x="2031365" y="885825"/>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3" name="그룹 62">
            <a:extLst>
              <a:ext uri="{FF2B5EF4-FFF2-40B4-BE49-F238E27FC236}">
                <a16:creationId xmlns:a16="http://schemas.microsoft.com/office/drawing/2014/main" id="{24DCE5B9-595F-64E4-4003-F34EBDEA6D15}"/>
              </a:ext>
            </a:extLst>
          </p:cNvPr>
          <p:cNvGrpSpPr/>
          <p:nvPr/>
        </p:nvGrpSpPr>
        <p:grpSpPr>
          <a:xfrm>
            <a:off x="5062220" y="1945005"/>
            <a:ext cx="4674235" cy="3352165"/>
            <a:chOff x="5062220" y="1945005"/>
            <a:chExt cx="4674235" cy="3352165"/>
          </a:xfrm>
        </p:grpSpPr>
        <p:pic>
          <p:nvPicPr>
            <p:cNvPr id="59" name="그림 58">
              <a:extLst>
                <a:ext uri="{FF2B5EF4-FFF2-40B4-BE49-F238E27FC236}">
                  <a16:creationId xmlns:a16="http://schemas.microsoft.com/office/drawing/2014/main" id="{D1514CF2-0751-F6A3-2C41-7845BCF57C95}"/>
                </a:ext>
              </a:extLst>
            </p:cNvPr>
            <p:cNvPicPr>
              <a:picLocks noChangeAspect="1"/>
            </p:cNvPicPr>
            <p:nvPr/>
          </p:nvPicPr>
          <p:blipFill rotWithShape="1">
            <a:blip r:embed="rId2"/>
            <a:srcRect t="61994"/>
            <a:stretch/>
          </p:blipFill>
          <p:spPr>
            <a:xfrm>
              <a:off x="5062220" y="3025775"/>
              <a:ext cx="4674235" cy="2271395"/>
            </a:xfrm>
            <a:prstGeom prst="rect">
              <a:avLst/>
            </a:prstGeom>
          </p:spPr>
        </p:pic>
        <p:grpSp>
          <p:nvGrpSpPr>
            <p:cNvPr id="62" name="그룹 61">
              <a:extLst>
                <a:ext uri="{FF2B5EF4-FFF2-40B4-BE49-F238E27FC236}">
                  <a16:creationId xmlns:a16="http://schemas.microsoft.com/office/drawing/2014/main" id="{899D3E21-FE64-B8EC-73A1-C3A66D4202E5}"/>
                </a:ext>
              </a:extLst>
            </p:cNvPr>
            <p:cNvGrpSpPr/>
            <p:nvPr/>
          </p:nvGrpSpPr>
          <p:grpSpPr>
            <a:xfrm>
              <a:off x="5062220" y="1945005"/>
              <a:ext cx="4674235" cy="1081405"/>
              <a:chOff x="5062220" y="1945005"/>
              <a:chExt cx="4674235" cy="1081405"/>
            </a:xfrm>
          </p:grpSpPr>
          <p:pic>
            <p:nvPicPr>
              <p:cNvPr id="60" name="그림 59">
                <a:extLst>
                  <a:ext uri="{FF2B5EF4-FFF2-40B4-BE49-F238E27FC236}">
                    <a16:creationId xmlns:a16="http://schemas.microsoft.com/office/drawing/2014/main" id="{1C43C865-030F-3D68-EB26-8C191170D065}"/>
                  </a:ext>
                </a:extLst>
              </p:cNvPr>
              <p:cNvPicPr>
                <a:picLocks noChangeAspect="1"/>
              </p:cNvPicPr>
              <p:nvPr/>
            </p:nvPicPr>
            <p:blipFill rotWithShape="1">
              <a:blip r:embed="rId2"/>
              <a:srcRect t="3879" b="87075"/>
              <a:stretch/>
            </p:blipFill>
            <p:spPr>
              <a:xfrm>
                <a:off x="5062220" y="1945005"/>
                <a:ext cx="4674235" cy="540385"/>
              </a:xfrm>
              <a:prstGeom prst="rect">
                <a:avLst/>
              </a:prstGeom>
            </p:spPr>
          </p:pic>
          <p:pic>
            <p:nvPicPr>
              <p:cNvPr id="61" name="그림 60">
                <a:extLst>
                  <a:ext uri="{FF2B5EF4-FFF2-40B4-BE49-F238E27FC236}">
                    <a16:creationId xmlns:a16="http://schemas.microsoft.com/office/drawing/2014/main" id="{57A17FF1-50FF-AEF6-1655-EC1D5AF676E2}"/>
                  </a:ext>
                </a:extLst>
              </p:cNvPr>
              <p:cNvPicPr>
                <a:picLocks noChangeAspect="1"/>
              </p:cNvPicPr>
              <p:nvPr/>
            </p:nvPicPr>
            <p:blipFill rotWithShape="1">
              <a:blip r:embed="rId2"/>
              <a:srcRect t="20647" b="70308"/>
              <a:stretch/>
            </p:blipFill>
            <p:spPr>
              <a:xfrm>
                <a:off x="5062220" y="2485390"/>
                <a:ext cx="4674235" cy="540385"/>
              </a:xfrm>
              <a:prstGeom prst="rect">
                <a:avLst/>
              </a:prstGeom>
            </p:spPr>
          </p:pic>
        </p:grpSp>
      </p:grpSp>
      <p:sp>
        <p:nvSpPr>
          <p:cNvPr id="33" name="직사각형 3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TextBox 3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0" name="TextBox 3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1" name="TextBox 4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45" name="TextBox 4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4" name="TextBox 53">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5" name="TextBox 54">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53313819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635"/>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sp>
        <p:nvSpPr>
          <p:cNvPr id="11" name="TextBox 10">
            <a:extLst>
              <a:ext uri="{FF2B5EF4-FFF2-40B4-BE49-F238E27FC236}">
                <a16:creationId xmlns:a16="http://schemas.microsoft.com/office/drawing/2014/main" id="{05D6AD96-2DC4-55EB-5D76-C94B8BD38817}"/>
              </a:ext>
            </a:extLst>
          </p:cNvPr>
          <p:cNvSpPr txBox="1"/>
          <p:nvPr/>
        </p:nvSpPr>
        <p:spPr>
          <a:xfrm>
            <a:off x="1115060" y="2700655"/>
            <a:ext cx="875665" cy="276860"/>
          </a:xfrm>
          <a:prstGeom prst="rect">
            <a:avLst/>
          </a:prstGeom>
          <a:noFill/>
        </p:spPr>
        <p:txBody>
          <a:bodyPr wrap="square" rtlCol="0">
            <a:spAutoFit/>
          </a:bodyPr>
          <a:lstStyle/>
          <a:p>
            <a:pPr algn="ctr"/>
            <a:r>
              <a:rPr lang="en-US" altLang="ko-KR" sz="1200" b="1" dirty="0"/>
              <a:t>23.06.12</a:t>
            </a:r>
          </a:p>
        </p:txBody>
      </p:sp>
      <p:sp>
        <p:nvSpPr>
          <p:cNvPr id="13" name="TextBox 12">
            <a:extLst>
              <a:ext uri="{FF2B5EF4-FFF2-40B4-BE49-F238E27FC236}">
                <a16:creationId xmlns:a16="http://schemas.microsoft.com/office/drawing/2014/main" id="{A21DA130-0712-630B-F727-C56EFD2B63DF}"/>
              </a:ext>
            </a:extLst>
          </p:cNvPr>
          <p:cNvSpPr txBox="1"/>
          <p:nvPr/>
        </p:nvSpPr>
        <p:spPr>
          <a:xfrm>
            <a:off x="1102995" y="4347845"/>
            <a:ext cx="875665" cy="276860"/>
          </a:xfrm>
          <a:prstGeom prst="rect">
            <a:avLst/>
          </a:prstGeom>
          <a:noFill/>
        </p:spPr>
        <p:txBody>
          <a:bodyPr wrap="square" rtlCol="0">
            <a:spAutoFit/>
          </a:bodyPr>
          <a:lstStyle/>
          <a:p>
            <a:pPr algn="ctr"/>
            <a:r>
              <a:rPr lang="en-US" altLang="ko-KR" sz="1200" b="1" dirty="0"/>
              <a:t>23.06.15</a:t>
            </a:r>
          </a:p>
        </p:txBody>
      </p:sp>
      <p:sp>
        <p:nvSpPr>
          <p:cNvPr id="2" name="타원 1">
            <a:extLst>
              <a:ext uri="{FF2B5EF4-FFF2-40B4-BE49-F238E27FC236}">
                <a16:creationId xmlns:a16="http://schemas.microsoft.com/office/drawing/2014/main" id="{E3D7FDE0-F825-D7D0-A029-D483D64F293F}"/>
              </a:ext>
            </a:extLst>
          </p:cNvPr>
          <p:cNvSpPr/>
          <p:nvPr/>
        </p:nvSpPr>
        <p:spPr>
          <a:xfrm>
            <a:off x="2021205" y="2705100"/>
            <a:ext cx="266065" cy="25717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타원 6">
            <a:extLst>
              <a:ext uri="{FF2B5EF4-FFF2-40B4-BE49-F238E27FC236}">
                <a16:creationId xmlns:a16="http://schemas.microsoft.com/office/drawing/2014/main" id="{6A578D08-3CC4-A1F1-D9C3-7ED82523C1DF}"/>
              </a:ext>
            </a:extLst>
          </p:cNvPr>
          <p:cNvSpPr/>
          <p:nvPr/>
        </p:nvSpPr>
        <p:spPr>
          <a:xfrm>
            <a:off x="2021205" y="4366895"/>
            <a:ext cx="266065" cy="25717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a:extLst>
              <a:ext uri="{FF2B5EF4-FFF2-40B4-BE49-F238E27FC236}">
                <a16:creationId xmlns:a16="http://schemas.microsoft.com/office/drawing/2014/main" id="{8FC66A06-4910-4138-259F-6EE17B666F1F}"/>
              </a:ext>
            </a:extLst>
          </p:cNvPr>
          <p:cNvSpPr/>
          <p:nvPr/>
        </p:nvSpPr>
        <p:spPr>
          <a:xfrm>
            <a:off x="2013585" y="1106805"/>
            <a:ext cx="266065" cy="25717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F87E8ADE-FC3C-8AFD-4253-68C3514C02A7}"/>
              </a:ext>
            </a:extLst>
          </p:cNvPr>
          <p:cNvSpPr txBox="1"/>
          <p:nvPr/>
        </p:nvSpPr>
        <p:spPr>
          <a:xfrm>
            <a:off x="2339340" y="2700655"/>
            <a:ext cx="1501775" cy="276860"/>
          </a:xfrm>
          <a:prstGeom prst="rect">
            <a:avLst/>
          </a:prstGeom>
          <a:noFill/>
        </p:spPr>
        <p:txBody>
          <a:bodyPr wrap="square" rtlCol="0">
            <a:spAutoFit/>
          </a:bodyPr>
          <a:lstStyle/>
          <a:p>
            <a:pPr algn="ctr"/>
            <a:r>
              <a:rPr lang="ko-KR" altLang="en-US" sz="1200" b="1" dirty="0"/>
              <a:t>프로그램 테스트</a:t>
            </a:r>
            <a:endParaRPr lang="en-US" altLang="ko-KR" sz="1200" b="1" dirty="0"/>
          </a:p>
        </p:txBody>
      </p:sp>
      <p:sp>
        <p:nvSpPr>
          <p:cNvPr id="29" name="TextBox 28">
            <a:extLst>
              <a:ext uri="{FF2B5EF4-FFF2-40B4-BE49-F238E27FC236}">
                <a16:creationId xmlns:a16="http://schemas.microsoft.com/office/drawing/2014/main" id="{F501CAB0-60E6-7DE6-CA78-7CC9453FA9CE}"/>
              </a:ext>
            </a:extLst>
          </p:cNvPr>
          <p:cNvSpPr txBox="1"/>
          <p:nvPr/>
        </p:nvSpPr>
        <p:spPr>
          <a:xfrm>
            <a:off x="2391410" y="4347845"/>
            <a:ext cx="1214755" cy="276860"/>
          </a:xfrm>
          <a:prstGeom prst="rect">
            <a:avLst/>
          </a:prstGeom>
          <a:noFill/>
        </p:spPr>
        <p:txBody>
          <a:bodyPr wrap="square" rtlCol="0">
            <a:spAutoFit/>
          </a:bodyPr>
          <a:lstStyle/>
          <a:p>
            <a:pPr algn="ctr"/>
            <a:r>
              <a:rPr lang="ko-KR" altLang="en-US" sz="1200" b="1" dirty="0"/>
              <a:t>프로젝트 발표</a:t>
            </a:r>
            <a:endParaRPr lang="en-US" altLang="ko-KR" sz="1200" b="1" dirty="0"/>
          </a:p>
        </p:txBody>
      </p:sp>
      <p:sp>
        <p:nvSpPr>
          <p:cNvPr id="31" name="TextBox 30">
            <a:extLst>
              <a:ext uri="{FF2B5EF4-FFF2-40B4-BE49-F238E27FC236}">
                <a16:creationId xmlns:a16="http://schemas.microsoft.com/office/drawing/2014/main" id="{3D925064-2CDB-CF04-32C2-B7E6A2EA8E05}"/>
              </a:ext>
            </a:extLst>
          </p:cNvPr>
          <p:cNvSpPr txBox="1"/>
          <p:nvPr/>
        </p:nvSpPr>
        <p:spPr>
          <a:xfrm>
            <a:off x="1139825" y="1099820"/>
            <a:ext cx="875665" cy="276860"/>
          </a:xfrm>
          <a:prstGeom prst="rect">
            <a:avLst/>
          </a:prstGeom>
          <a:noFill/>
        </p:spPr>
        <p:txBody>
          <a:bodyPr wrap="square" rtlCol="0">
            <a:spAutoFit/>
          </a:bodyPr>
          <a:lstStyle/>
          <a:p>
            <a:pPr algn="ctr"/>
            <a:r>
              <a:rPr lang="en-US" altLang="ko-KR" sz="1200" b="1" dirty="0"/>
              <a:t>23.06.09</a:t>
            </a:r>
          </a:p>
        </p:txBody>
      </p:sp>
      <p:sp>
        <p:nvSpPr>
          <p:cNvPr id="3" name="TextBox 2">
            <a:extLst>
              <a:ext uri="{FF2B5EF4-FFF2-40B4-BE49-F238E27FC236}">
                <a16:creationId xmlns:a16="http://schemas.microsoft.com/office/drawing/2014/main" id="{BCA93AA2-4AF4-7EC1-3711-C2AAC8CD3580}"/>
              </a:ext>
            </a:extLst>
          </p:cNvPr>
          <p:cNvSpPr txBox="1"/>
          <p:nvPr/>
        </p:nvSpPr>
        <p:spPr>
          <a:xfrm>
            <a:off x="2339340" y="1099820"/>
            <a:ext cx="1501775" cy="276860"/>
          </a:xfrm>
          <a:prstGeom prst="rect">
            <a:avLst/>
          </a:prstGeom>
          <a:noFill/>
        </p:spPr>
        <p:txBody>
          <a:bodyPr wrap="square" rtlCol="0">
            <a:spAutoFit/>
          </a:bodyPr>
          <a:lstStyle/>
          <a:p>
            <a:pPr algn="ctr"/>
            <a:r>
              <a:rPr lang="ko-KR" altLang="en-US" sz="1200" b="1" dirty="0"/>
              <a:t>기능 구현 마무리</a:t>
            </a:r>
            <a:endParaRPr lang="en-US" altLang="ko-KR" sz="1200" b="1" dirty="0"/>
          </a:p>
        </p:txBody>
      </p:sp>
      <p:sp>
        <p:nvSpPr>
          <p:cNvPr id="10" name="직사각형 9">
            <a:extLst>
              <a:ext uri="{FF2B5EF4-FFF2-40B4-BE49-F238E27FC236}">
                <a16:creationId xmlns:a16="http://schemas.microsoft.com/office/drawing/2014/main" id="{495E71B9-B316-3B8C-AA4F-1D283337F3B0}"/>
              </a:ext>
            </a:extLst>
          </p:cNvPr>
          <p:cNvSpPr/>
          <p:nvPr/>
        </p:nvSpPr>
        <p:spPr>
          <a:xfrm>
            <a:off x="2131060" y="0"/>
            <a:ext cx="45720" cy="44196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92986BD7-E321-C0DF-E961-B7300803E106}"/>
              </a:ext>
            </a:extLst>
          </p:cNvPr>
          <p:cNvPicPr>
            <a:picLocks noChangeAspect="1"/>
          </p:cNvPicPr>
          <p:nvPr/>
        </p:nvPicPr>
        <p:blipFill>
          <a:blip r:embed="rId2"/>
          <a:stretch>
            <a:fillRect/>
          </a:stretch>
        </p:blipFill>
        <p:spPr>
          <a:xfrm>
            <a:off x="4765675" y="429260"/>
            <a:ext cx="4592320" cy="4195445"/>
          </a:xfrm>
          <a:prstGeom prst="rect">
            <a:avLst/>
          </a:prstGeom>
        </p:spPr>
      </p:pic>
      <p:sp>
        <p:nvSpPr>
          <p:cNvPr id="30" name="직사각형 2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7" name="TextBox 36">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8" name="TextBox 37">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9" name="TextBox 38">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41" name="TextBox 40">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42" name="TextBox 41">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67435612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39565" y="221932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Design</a:t>
            </a:r>
          </a:p>
        </p:txBody>
      </p:sp>
      <p:sp>
        <p:nvSpPr>
          <p:cNvPr id="16" name="TextBox 15"/>
          <p:cNvSpPr txBox="1"/>
          <p:nvPr/>
        </p:nvSpPr>
        <p:spPr>
          <a:xfrm>
            <a:off x="4201795" y="2758758"/>
            <a:ext cx="2174875"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설계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6" name="직선 연결선 5"/>
          <p:cNvCxnSpPr/>
          <p:nvPr/>
        </p:nvCxnSpPr>
        <p:spPr>
          <a:xfrm flipV="1">
            <a:off x="2033270" y="3311525"/>
            <a:ext cx="66757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6584" y="3595370"/>
            <a:ext cx="6969125" cy="338554"/>
          </a:xfrm>
          <a:prstGeom prst="rect">
            <a:avLst/>
          </a:prstGeom>
          <a:noFill/>
        </p:spPr>
        <p:txBody>
          <a:bodyPr wrap="square" rtlCol="0">
            <a:spAutoFit/>
          </a:bodyPr>
          <a:lstStyle/>
          <a:p>
            <a:pPr algn="ct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UseCaseDiagram</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ERD</a:t>
            </a:r>
          </a:p>
        </p:txBody>
      </p:sp>
      <p:sp>
        <p:nvSpPr>
          <p:cNvPr id="19" name="직사각형 1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0" name="TextBox 2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1" name="TextBox 3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2" name="TextBox 3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3" name="TextBox 3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4" name="TextBox 3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21107433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 y="1437640"/>
            <a:ext cx="4392295"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6" t="2959" r="1481" b="-1"/>
          <a:stretch/>
        </p:blipFill>
        <p:spPr bwMode="auto">
          <a:xfrm>
            <a:off x="5494655" y="180340"/>
            <a:ext cx="426212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4655" y="2402840"/>
            <a:ext cx="4262120" cy="212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40" t="3232"/>
          <a:stretch/>
        </p:blipFill>
        <p:spPr bwMode="auto">
          <a:xfrm>
            <a:off x="5494655" y="4652010"/>
            <a:ext cx="4262120" cy="208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그룹 27"/>
          <p:cNvGrpSpPr/>
          <p:nvPr/>
        </p:nvGrpSpPr>
        <p:grpSpPr>
          <a:xfrm>
            <a:off x="554355" y="498475"/>
            <a:ext cx="2508885" cy="837565"/>
            <a:chOff x="554355" y="498475"/>
            <a:chExt cx="2508885" cy="837565"/>
          </a:xfrm>
        </p:grpSpPr>
        <p:sp>
          <p:nvSpPr>
            <p:cNvPr id="29" name="TextBox 28"/>
            <p:cNvSpPr txBox="1"/>
            <p:nvPr/>
          </p:nvSpPr>
          <p:spPr>
            <a:xfrm>
              <a:off x="554355" y="49847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Process</a:t>
              </a:r>
            </a:p>
          </p:txBody>
        </p:sp>
        <p:sp>
          <p:nvSpPr>
            <p:cNvPr id="30" name="TextBox 29"/>
            <p:cNvSpPr txBox="1"/>
            <p:nvPr/>
          </p:nvSpPr>
          <p:spPr>
            <a:xfrm>
              <a:off x="61658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설계 기초</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1" name="직사각형 2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94033129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8" name="그룹 27"/>
          <p:cNvGrpSpPr/>
          <p:nvPr/>
        </p:nvGrpSpPr>
        <p:grpSpPr>
          <a:xfrm>
            <a:off x="554355" y="498475"/>
            <a:ext cx="2508885" cy="837565"/>
            <a:chOff x="554355" y="498475"/>
            <a:chExt cx="2508885" cy="837565"/>
          </a:xfrm>
        </p:grpSpPr>
        <p:sp>
          <p:nvSpPr>
            <p:cNvPr id="29" name="TextBox 28"/>
            <p:cNvSpPr txBox="1"/>
            <p:nvPr/>
          </p:nvSpPr>
          <p:spPr>
            <a:xfrm>
              <a:off x="554355" y="49847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Process</a:t>
              </a:r>
            </a:p>
          </p:txBody>
        </p:sp>
        <p:sp>
          <p:nvSpPr>
            <p:cNvPr id="30" name="TextBox 29"/>
            <p:cNvSpPr txBox="1"/>
            <p:nvPr/>
          </p:nvSpPr>
          <p:spPr>
            <a:xfrm>
              <a:off x="61658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요구사항 정의서</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1" name="직사각형 2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035" y="1187450"/>
            <a:ext cx="724662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3"/>
          <a:stretch/>
        </p:blipFill>
        <p:spPr bwMode="auto">
          <a:xfrm>
            <a:off x="2425065" y="3730625"/>
            <a:ext cx="7219950" cy="2767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11210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grpSp>
        <p:nvGrpSpPr>
          <p:cNvPr id="20" name="그룹 19"/>
          <p:cNvGrpSpPr/>
          <p:nvPr/>
        </p:nvGrpSpPr>
        <p:grpSpPr>
          <a:xfrm>
            <a:off x="554355" y="498475"/>
            <a:ext cx="3325495" cy="837565"/>
            <a:chOff x="554355" y="498475"/>
            <a:chExt cx="3325495" cy="837565"/>
          </a:xfrm>
        </p:grpSpPr>
        <p:sp>
          <p:nvSpPr>
            <p:cNvPr id="21" name="TextBox 20"/>
            <p:cNvSpPr txBox="1"/>
            <p:nvPr/>
          </p:nvSpPr>
          <p:spPr>
            <a:xfrm>
              <a:off x="554355" y="498475"/>
              <a:ext cx="33254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36905" y="1059180"/>
              <a:ext cx="288290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01. Start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692910"/>
          </a:xfrm>
          <a:prstGeom prst="rect">
            <a:avLst/>
          </a:prstGeom>
          <a:noFill/>
        </p:spPr>
        <p:txBody>
          <a:bodyPr wrap="square" rtlCol="0">
            <a:spAutoFit/>
          </a:bodyPr>
          <a:lstStyle/>
          <a:p>
            <a:pPr algn="ctr"/>
            <a:r>
              <a:rPr lang="ko-KR" altLang="en-US" sz="1600" b="1" dirty="0">
                <a:solidFill>
                  <a:srgbClr val="C00000"/>
                </a:solidFill>
              </a:rPr>
              <a:t>성향 검사</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로그인 후 </a:t>
            </a:r>
            <a:r>
              <a:rPr lang="en-US" altLang="ko-KR" sz="1200" dirty="0">
                <a:solidFill>
                  <a:schemeClr val="bg2">
                    <a:lumMod val="25000"/>
                  </a:schemeClr>
                </a:solidFill>
              </a:rPr>
              <a:t>Main </a:t>
            </a:r>
            <a:r>
              <a:rPr lang="ko-KR" altLang="en-US" sz="1200" dirty="0">
                <a:solidFill>
                  <a:schemeClr val="bg2">
                    <a:lumMod val="25000"/>
                  </a:schemeClr>
                </a:solidFill>
              </a:rPr>
              <a:t>페이지에서 </a:t>
            </a:r>
            <a:endParaRPr lang="en-US" altLang="ko-KR" sz="1200" dirty="0">
              <a:solidFill>
                <a:schemeClr val="bg2">
                  <a:lumMod val="25000"/>
                </a:schemeClr>
              </a:solidFill>
            </a:endParaRPr>
          </a:p>
          <a:p>
            <a:pPr algn="ctr"/>
            <a:r>
              <a:rPr lang="en-US" altLang="ko-KR" sz="1200" dirty="0">
                <a:solidFill>
                  <a:schemeClr val="bg2">
                    <a:lumMod val="25000"/>
                  </a:schemeClr>
                </a:solidFill>
              </a:rPr>
              <a:t>Start </a:t>
            </a:r>
            <a:r>
              <a:rPr lang="ko-KR" altLang="en-US" sz="1200" dirty="0">
                <a:solidFill>
                  <a:schemeClr val="bg2">
                    <a:lumMod val="25000"/>
                  </a:schemeClr>
                </a:solidFill>
              </a:rPr>
              <a:t>버튼을 눌러 </a:t>
            </a:r>
            <a:endParaRPr lang="en-US" altLang="ko-KR" sz="1200" dirty="0">
              <a:solidFill>
                <a:schemeClr val="bg2">
                  <a:lumMod val="25000"/>
                </a:schemeClr>
              </a:solidFill>
            </a:endParaRPr>
          </a:p>
          <a:p>
            <a:pPr algn="ctr"/>
            <a:r>
              <a:rPr lang="ko-KR" altLang="en-US" sz="1200" dirty="0">
                <a:solidFill>
                  <a:schemeClr val="bg2">
                    <a:lumMod val="25000"/>
                  </a:schemeClr>
                </a:solidFill>
              </a:rPr>
              <a:t>성향검사를 시작합니다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231265"/>
          </a:xfrm>
          <a:prstGeom prst="rect">
            <a:avLst/>
          </a:prstGeom>
          <a:noFill/>
        </p:spPr>
        <p:txBody>
          <a:bodyPr wrap="square" rtlCol="0">
            <a:spAutoFit/>
          </a:bodyPr>
          <a:lstStyle/>
          <a:p>
            <a:pPr algn="ctr"/>
            <a:r>
              <a:rPr lang="ko-KR" altLang="en-US" sz="1600" b="1" dirty="0">
                <a:solidFill>
                  <a:srgbClr val="C00000"/>
                </a:solidFill>
              </a:rPr>
              <a:t>검사 진행</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 </a:t>
            </a:r>
            <a:r>
              <a:rPr lang="ko-KR" altLang="en-US" sz="1200" dirty="0">
                <a:solidFill>
                  <a:schemeClr val="bg2">
                    <a:lumMod val="25000"/>
                  </a:schemeClr>
                </a:solidFill>
              </a:rPr>
              <a:t>각 페이지당 </a:t>
            </a:r>
            <a:r>
              <a:rPr lang="en-US" altLang="ko-KR" sz="1200" dirty="0">
                <a:solidFill>
                  <a:schemeClr val="bg2">
                    <a:lumMod val="25000"/>
                  </a:schemeClr>
                </a:solidFill>
              </a:rPr>
              <a:t>1</a:t>
            </a:r>
            <a:r>
              <a:rPr lang="ko-KR" altLang="en-US" sz="1200" dirty="0">
                <a:solidFill>
                  <a:schemeClr val="bg2">
                    <a:lumMod val="25000"/>
                  </a:schemeClr>
                </a:solidFill>
              </a:rPr>
              <a:t>개의 질문과 </a:t>
            </a:r>
            <a:endParaRPr lang="en-US" altLang="ko-KR" sz="1200" dirty="0">
              <a:solidFill>
                <a:schemeClr val="bg2">
                  <a:lumMod val="25000"/>
                </a:schemeClr>
              </a:solidFill>
            </a:endParaRPr>
          </a:p>
          <a:p>
            <a:pPr algn="ctr"/>
            <a:r>
              <a:rPr lang="en-US" altLang="ko-KR" sz="1200" dirty="0">
                <a:solidFill>
                  <a:schemeClr val="bg2">
                    <a:lumMod val="25000"/>
                  </a:schemeClr>
                </a:solidFill>
              </a:rPr>
              <a:t>3</a:t>
            </a:r>
            <a:r>
              <a:rPr lang="ko-KR" altLang="en-US" sz="1200" dirty="0">
                <a:solidFill>
                  <a:schemeClr val="bg2">
                    <a:lumMod val="25000"/>
                  </a:schemeClr>
                </a:solidFill>
              </a:rPr>
              <a:t>개의 답변을 보여줍니다</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816100"/>
          </a:xfrm>
          <a:prstGeom prst="rect">
            <a:avLst/>
          </a:prstGeom>
          <a:noFill/>
        </p:spPr>
        <p:txBody>
          <a:bodyPr wrap="square" rtlCol="0">
            <a:spAutoFit/>
          </a:bodyPr>
          <a:lstStyle/>
          <a:p>
            <a:pPr algn="ctr"/>
            <a:r>
              <a:rPr lang="ko-KR" altLang="en-US" sz="1600" b="1" dirty="0">
                <a:solidFill>
                  <a:srgbClr val="C00000"/>
                </a:solidFill>
              </a:rPr>
              <a:t>검사 완료</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en-US" altLang="ko-KR" sz="1200" dirty="0">
                <a:solidFill>
                  <a:schemeClr val="bg2">
                    <a:lumMod val="25000"/>
                  </a:schemeClr>
                </a:solidFill>
              </a:rPr>
              <a:t>15</a:t>
            </a:r>
            <a:r>
              <a:rPr lang="ko-KR" altLang="en-US" sz="1200" dirty="0">
                <a:solidFill>
                  <a:schemeClr val="bg2">
                    <a:lumMod val="25000"/>
                  </a:schemeClr>
                </a:solidFill>
              </a:rPr>
              <a:t>개의 질문에 </a:t>
            </a:r>
            <a:endParaRPr lang="en-US" altLang="ko-KR" sz="1200" dirty="0">
              <a:solidFill>
                <a:schemeClr val="bg2">
                  <a:lumMod val="25000"/>
                </a:schemeClr>
              </a:solidFill>
            </a:endParaRPr>
          </a:p>
          <a:p>
            <a:pPr algn="ctr"/>
            <a:r>
              <a:rPr lang="ko-KR" altLang="en-US" sz="1200" dirty="0">
                <a:solidFill>
                  <a:schemeClr val="bg2">
                    <a:lumMod val="25000"/>
                  </a:schemeClr>
                </a:solidFill>
              </a:rPr>
              <a:t>자신이 원하는 답변을 고르면 </a:t>
            </a:r>
            <a:endParaRPr lang="en-US" altLang="ko-KR" sz="1200" dirty="0">
              <a:solidFill>
                <a:schemeClr val="bg2">
                  <a:lumMod val="25000"/>
                </a:schemeClr>
              </a:solidFill>
            </a:endParaRPr>
          </a:p>
          <a:p>
            <a:pPr algn="ctr"/>
            <a:r>
              <a:rPr lang="ko-KR" altLang="en-US" sz="1200" dirty="0">
                <a:solidFill>
                  <a:schemeClr val="bg2">
                    <a:lumMod val="25000"/>
                  </a:schemeClr>
                </a:solidFill>
              </a:rPr>
              <a:t>점수에 맞는 성향이 </a:t>
            </a:r>
            <a:r>
              <a:rPr lang="en-US" altLang="ko-KR" sz="1200" dirty="0">
                <a:solidFill>
                  <a:schemeClr val="bg2">
                    <a:lumMod val="25000"/>
                  </a:schemeClr>
                </a:solidFill>
              </a:rPr>
              <a:t>DB</a:t>
            </a:r>
            <a:r>
              <a:rPr lang="ko-KR" altLang="en-US" sz="1200" dirty="0">
                <a:solidFill>
                  <a:schemeClr val="bg2">
                    <a:lumMod val="25000"/>
                  </a:schemeClr>
                </a:solidFill>
              </a:rPr>
              <a:t>에 저장됩니다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39" name="타원 38"/>
          <p:cNvSpPr/>
          <p:nvPr/>
        </p:nvSpPr>
        <p:spPr>
          <a:xfrm>
            <a:off x="304292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TextBox 39"/>
          <p:cNvSpPr txBox="1"/>
          <p:nvPr/>
        </p:nvSpPr>
        <p:spPr>
          <a:xfrm>
            <a:off x="3042920" y="5589905"/>
            <a:ext cx="1460500" cy="646430"/>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 진행 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5 </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포인트가</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차감됩니다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1" name="TextBox 40"/>
          <p:cNvSpPr txBox="1"/>
          <p:nvPr/>
        </p:nvSpPr>
        <p:spPr>
          <a:xfrm>
            <a:off x="3317875" y="2992755"/>
            <a:ext cx="910590" cy="369570"/>
          </a:xfrm>
          <a:prstGeom prst="rect">
            <a:avLst/>
          </a:prstGeom>
          <a:noFill/>
        </p:spPr>
        <p:txBody>
          <a:bodyPr wrap="square" rtlCol="0">
            <a:spAutoFit/>
          </a:bodyPr>
          <a:lstStyle/>
          <a:p>
            <a:pPr algn="ctr"/>
            <a:r>
              <a:rPr lang="en-US" altLang="ko-KR" dirty="0">
                <a:solidFill>
                  <a:srgbClr val="C00000"/>
                </a:solidFill>
              </a:rPr>
              <a:t>- 5P</a:t>
            </a:r>
            <a:endParaRPr lang="ko-KR" altLang="en-US" dirty="0">
              <a:solidFill>
                <a:srgbClr val="C00000"/>
              </a:solidFill>
            </a:endParaRPr>
          </a:p>
        </p:txBody>
      </p:sp>
      <p:cxnSp>
        <p:nvCxnSpPr>
          <p:cNvPr id="42" name="직선 화살표 연결선 41"/>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5" name="TextBox 5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6" name="TextBox 5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34894159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a:spLocks/>
          </p:cNvSpPr>
          <p:nvPr/>
        </p:nvSpPr>
        <p:spPr>
          <a:xfrm>
            <a:off x="0" y="-7620"/>
            <a:ext cx="10438765" cy="6858635"/>
          </a:xfrm>
          <a:prstGeom prst="rect">
            <a:avLst/>
          </a:prstGeom>
          <a:solidFill>
            <a:srgbClr val="F2F0EC"/>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grpSp>
        <p:nvGrpSpPr>
          <p:cNvPr id="20" name="그룹 19"/>
          <p:cNvGrpSpPr/>
          <p:nvPr/>
        </p:nvGrpSpPr>
        <p:grpSpPr>
          <a:xfrm>
            <a:off x="554355" y="498475"/>
            <a:ext cx="3325495" cy="837565"/>
            <a:chOff x="554355" y="498475"/>
            <a:chExt cx="3325495" cy="837565"/>
          </a:xfrm>
        </p:grpSpPr>
        <p:sp>
          <p:nvSpPr>
            <p:cNvPr id="21" name="TextBox 20"/>
            <p:cNvSpPr txBox="1"/>
            <p:nvPr/>
          </p:nvSpPr>
          <p:spPr>
            <a:xfrm>
              <a:off x="554355" y="498475"/>
              <a:ext cx="33254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36905" y="1059180"/>
              <a:ext cx="288290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01. Start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검사 결과</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877437"/>
          </a:xfrm>
          <a:prstGeom prst="rect">
            <a:avLst/>
          </a:prstGeom>
          <a:noFill/>
        </p:spPr>
        <p:txBody>
          <a:bodyPr wrap="square" rtlCol="0">
            <a:spAutoFit/>
          </a:bodyPr>
          <a:lstStyle/>
          <a:p>
            <a:pPr algn="ctr"/>
            <a:r>
              <a:rPr lang="ko-KR" altLang="en-US" sz="1600" b="1" dirty="0">
                <a:solidFill>
                  <a:srgbClr val="C00000"/>
                </a:solidFill>
              </a:rPr>
              <a:t>검사 결과</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DB</a:t>
            </a:r>
            <a:r>
              <a:rPr lang="ko-KR" altLang="en-US" sz="1200" dirty="0">
                <a:solidFill>
                  <a:schemeClr val="bg2">
                    <a:lumMod val="25000"/>
                  </a:schemeClr>
                </a:solidFill>
              </a:rPr>
              <a:t>에서 성향 결과를 조회하여 오늘 할 일을 랜덤으로 추천해줍니다</a:t>
            </a:r>
            <a:r>
              <a:rPr lang="en-US" altLang="ko-KR" sz="1200" dirty="0">
                <a:solidFill>
                  <a:schemeClr val="bg2">
                    <a:lumMod val="25000"/>
                  </a:schemeClr>
                </a:solidFill>
              </a:rPr>
              <a:t>. </a:t>
            </a:r>
            <a:r>
              <a:rPr lang="ko-KR" altLang="en-US" sz="1200" dirty="0">
                <a:solidFill>
                  <a:schemeClr val="bg2">
                    <a:lumMod val="25000"/>
                  </a:schemeClr>
                </a:solidFill>
              </a:rPr>
              <a:t>검사결과에 오류가 있다면 메인으로 돌아가며 포인트는 환불해줍니다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600200"/>
          </a:xfrm>
          <a:prstGeom prst="rect">
            <a:avLst/>
          </a:prstGeom>
          <a:noFill/>
        </p:spPr>
        <p:txBody>
          <a:bodyPr wrap="square" rtlCol="0">
            <a:spAutoFit/>
          </a:bodyPr>
          <a:lstStyle/>
          <a:p>
            <a:pPr algn="ctr"/>
            <a:r>
              <a:rPr lang="ko-KR" altLang="en-US" sz="1600" b="1" dirty="0">
                <a:solidFill>
                  <a:srgbClr val="C00000"/>
                </a:solidFill>
              </a:rPr>
              <a:t>검사 결과 투표</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 </a:t>
            </a:r>
            <a:r>
              <a:rPr lang="ko-KR" altLang="en-US" sz="1200" dirty="0">
                <a:solidFill>
                  <a:schemeClr val="bg2">
                    <a:lumMod val="25000"/>
                  </a:schemeClr>
                </a:solidFill>
              </a:rPr>
              <a:t>추천 받은 할 일이 마음에 들면 </a:t>
            </a:r>
            <a:endParaRPr lang="en-US" altLang="ko-KR" sz="1200" dirty="0">
              <a:solidFill>
                <a:schemeClr val="bg2">
                  <a:lumMod val="25000"/>
                </a:schemeClr>
              </a:solidFill>
            </a:endParaRPr>
          </a:p>
          <a:p>
            <a:pPr algn="ctr"/>
            <a:r>
              <a:rPr lang="ko-KR" altLang="en-US" sz="1200" dirty="0">
                <a:solidFill>
                  <a:schemeClr val="bg2">
                    <a:lumMod val="25000"/>
                  </a:schemeClr>
                </a:solidFill>
              </a:rPr>
              <a:t>투표를 할 수 있으며 </a:t>
            </a:r>
            <a:endParaRPr lang="en-US" altLang="ko-KR" sz="1200" dirty="0">
              <a:solidFill>
                <a:schemeClr val="bg2">
                  <a:lumMod val="25000"/>
                </a:schemeClr>
              </a:solidFill>
            </a:endParaRPr>
          </a:p>
          <a:p>
            <a:pPr algn="ctr"/>
            <a:r>
              <a:rPr lang="ko-KR" altLang="en-US" sz="1200" dirty="0">
                <a:solidFill>
                  <a:schemeClr val="bg2">
                    <a:lumMod val="25000"/>
                  </a:schemeClr>
                </a:solidFill>
              </a:rPr>
              <a:t>투표 시 </a:t>
            </a:r>
            <a:r>
              <a:rPr lang="en-US" altLang="ko-KR" sz="1200" dirty="0">
                <a:solidFill>
                  <a:schemeClr val="bg2">
                    <a:lumMod val="25000"/>
                  </a:schemeClr>
                </a:solidFill>
              </a:rPr>
              <a:t>DB</a:t>
            </a:r>
            <a:r>
              <a:rPr lang="ko-KR" altLang="en-US" sz="1200" dirty="0">
                <a:solidFill>
                  <a:schemeClr val="bg2">
                    <a:lumMod val="25000"/>
                  </a:schemeClr>
                </a:solidFill>
              </a:rPr>
              <a:t>에 반영되어 </a:t>
            </a:r>
            <a:endParaRPr lang="en-US" altLang="ko-KR" sz="1200" dirty="0">
              <a:solidFill>
                <a:schemeClr val="bg2">
                  <a:lumMod val="25000"/>
                </a:schemeClr>
              </a:solidFill>
            </a:endParaRPr>
          </a:p>
          <a:p>
            <a:pPr algn="ctr"/>
            <a:r>
              <a:rPr lang="ko-KR" altLang="en-US" sz="1200" dirty="0">
                <a:solidFill>
                  <a:schemeClr val="bg2">
                    <a:lumMod val="25000"/>
                  </a:schemeClr>
                </a:solidFill>
              </a:rPr>
              <a:t>투표수가 올라갑니다</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816100"/>
          </a:xfrm>
          <a:prstGeom prst="rect">
            <a:avLst/>
          </a:prstGeom>
          <a:noFill/>
        </p:spPr>
        <p:txBody>
          <a:bodyPr wrap="square" rtlCol="0">
            <a:spAutoFit/>
          </a:bodyPr>
          <a:lstStyle/>
          <a:p>
            <a:pPr algn="ctr"/>
            <a:r>
              <a:rPr lang="ko-KR" altLang="en-US" sz="1600" b="1" dirty="0">
                <a:solidFill>
                  <a:srgbClr val="C00000"/>
                </a:solidFill>
              </a:rPr>
              <a:t>행위 상세 페이지 </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추천 받은 결과 중 </a:t>
            </a:r>
            <a:endParaRPr lang="en-US" altLang="ko-KR" sz="1200" dirty="0">
              <a:solidFill>
                <a:schemeClr val="bg2">
                  <a:lumMod val="25000"/>
                </a:schemeClr>
              </a:solidFill>
            </a:endParaRPr>
          </a:p>
          <a:p>
            <a:pPr algn="ctr"/>
            <a:r>
              <a:rPr lang="ko-KR" altLang="en-US" sz="1200" dirty="0">
                <a:solidFill>
                  <a:schemeClr val="bg2">
                    <a:lumMod val="25000"/>
                  </a:schemeClr>
                </a:solidFill>
              </a:rPr>
              <a:t>정보를 원하는 사진 클릭 시</a:t>
            </a:r>
            <a:r>
              <a:rPr lang="en-US" altLang="ko-KR" sz="1200" dirty="0">
                <a:solidFill>
                  <a:schemeClr val="bg2">
                    <a:lumMod val="25000"/>
                  </a:schemeClr>
                </a:solidFill>
              </a:rPr>
              <a:t>,</a:t>
            </a:r>
          </a:p>
          <a:p>
            <a:pPr algn="ctr"/>
            <a:r>
              <a:rPr lang="ko-KR" altLang="en-US" sz="1200" dirty="0">
                <a:solidFill>
                  <a:schemeClr val="bg2">
                    <a:lumMod val="25000"/>
                  </a:schemeClr>
                </a:solidFill>
              </a:rPr>
              <a:t>상세 페이지로 이동합니다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cxnSp>
        <p:nvCxnSpPr>
          <p:cNvPr id="42" name="직선 화살표 연결선 41"/>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5" name="TextBox 5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6" name="TextBox 5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93350019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0273A798-D284-F4FC-78CA-3904F717C5E0}"/>
              </a:ext>
            </a:extLst>
          </p:cNvPr>
          <p:cNvSpPr/>
          <p:nvPr/>
        </p:nvSpPr>
        <p:spPr>
          <a:xfrm>
            <a:off x="11840845" y="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151ED493-52E9-5C56-0681-84E23CEB88E7}"/>
              </a:ext>
            </a:extLst>
          </p:cNvPr>
          <p:cNvSpPr/>
          <p:nvPr/>
        </p:nvSpPr>
        <p:spPr>
          <a:xfrm>
            <a:off x="10788015" y="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626C9D30-0395-056D-03C4-9D7AB6A5F66D}"/>
              </a:ext>
            </a:extLst>
          </p:cNvPr>
          <p:cNvSpPr/>
          <p:nvPr/>
        </p:nvSpPr>
        <p:spPr>
          <a:xfrm>
            <a:off x="11490325" y="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20E3A1B0-98C4-B63C-AFAE-19FD404F1258}"/>
              </a:ext>
            </a:extLst>
          </p:cNvPr>
          <p:cNvSpPr/>
          <p:nvPr/>
        </p:nvSpPr>
        <p:spPr>
          <a:xfrm>
            <a:off x="11139170" y="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D777F424-AE23-876B-0664-C71AE1FFFCFE}"/>
              </a:ext>
            </a:extLst>
          </p:cNvPr>
          <p:cNvSpPr/>
          <p:nvPr/>
        </p:nvSpPr>
        <p:spPr>
          <a:xfrm>
            <a:off x="10436860" y="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8E8ACF50-D8F4-4892-B95A-3578C5E5F3D0}"/>
              </a:ext>
            </a:extLst>
          </p:cNvPr>
          <p:cNvSpPr txBox="1"/>
          <p:nvPr/>
        </p:nvSpPr>
        <p:spPr>
          <a:xfrm rot="10800000">
            <a:off x="10381615" y="498475"/>
            <a:ext cx="461645" cy="111760"/>
          </a:xfrm>
          <a:prstGeom prst="rect">
            <a:avLst/>
          </a:prstGeom>
          <a:noFill/>
        </p:spPr>
        <p:txBody>
          <a:bodyPr vert="vert270" wrap="square" rtlCol="0">
            <a:spAutoFit/>
          </a:bodyPr>
          <a:lstStyle/>
          <a:p>
            <a:endParaRPr lang="ko-KR" altLang="en-US" b="1" dirty="0"/>
          </a:p>
        </p:txBody>
      </p:sp>
      <p:sp>
        <p:nvSpPr>
          <p:cNvPr id="49" name="TextBox 48">
            <a:extLst>
              <a:ext uri="{FF2B5EF4-FFF2-40B4-BE49-F238E27FC236}">
                <a16:creationId xmlns:a16="http://schemas.microsoft.com/office/drawing/2014/main" id="{D5F92157-0B81-84EE-4875-B156E2363C51}"/>
              </a:ext>
            </a:extLst>
          </p:cNvPr>
          <p:cNvSpPr txBox="1"/>
          <p:nvPr/>
        </p:nvSpPr>
        <p:spPr>
          <a:xfrm rot="5400000">
            <a:off x="9721215" y="868680"/>
            <a:ext cx="1746250" cy="369570"/>
          </a:xfrm>
          <a:prstGeom prst="rect">
            <a:avLst/>
          </a:prstGeom>
          <a:noFill/>
        </p:spPr>
        <p:txBody>
          <a:bodyPr wrap="square" rtlCol="0">
            <a:spAutoFit/>
          </a:bodyPr>
          <a:lstStyle/>
          <a:p>
            <a:r>
              <a:rPr lang="en-US" altLang="ko-KR" dirty="0"/>
              <a:t>Play!</a:t>
            </a:r>
            <a:endParaRPr lang="ko-KR" altLang="en-US" dirty="0"/>
          </a:p>
        </p:txBody>
      </p:sp>
      <p:sp>
        <p:nvSpPr>
          <p:cNvPr id="50" name="TextBox 49">
            <a:extLst>
              <a:ext uri="{FF2B5EF4-FFF2-40B4-BE49-F238E27FC236}">
                <a16:creationId xmlns:a16="http://schemas.microsoft.com/office/drawing/2014/main" id="{E232973E-4B5A-DA64-7763-7A0329D1786C}"/>
              </a:ext>
            </a:extLst>
          </p:cNvPr>
          <p:cNvSpPr txBox="1"/>
          <p:nvPr/>
        </p:nvSpPr>
        <p:spPr>
          <a:xfrm rot="5400000">
            <a:off x="10111740" y="1273810"/>
            <a:ext cx="1697990" cy="369570"/>
          </a:xfrm>
          <a:prstGeom prst="rect">
            <a:avLst/>
          </a:prstGeom>
          <a:noFill/>
        </p:spPr>
        <p:txBody>
          <a:bodyPr wrap="square" rtlCol="0">
            <a:spAutoFit/>
          </a:bodyPr>
          <a:lstStyle/>
          <a:p>
            <a:r>
              <a:rPr lang="en-US" altLang="ko-KR" dirty="0"/>
              <a:t>Random</a:t>
            </a:r>
            <a:endParaRPr lang="ko-KR" altLang="en-US" dirty="0"/>
          </a:p>
        </p:txBody>
      </p:sp>
      <p:sp>
        <p:nvSpPr>
          <p:cNvPr id="51" name="TextBox 50">
            <a:extLst>
              <a:ext uri="{FF2B5EF4-FFF2-40B4-BE49-F238E27FC236}">
                <a16:creationId xmlns:a16="http://schemas.microsoft.com/office/drawing/2014/main" id="{EBE3E67B-DA60-0E32-1A0E-F2F61B0394B5}"/>
              </a:ext>
            </a:extLst>
          </p:cNvPr>
          <p:cNvSpPr txBox="1"/>
          <p:nvPr/>
        </p:nvSpPr>
        <p:spPr>
          <a:xfrm rot="5400000">
            <a:off x="10495280" y="1944370"/>
            <a:ext cx="1638300" cy="369570"/>
          </a:xfrm>
          <a:prstGeom prst="rect">
            <a:avLst/>
          </a:prstGeom>
          <a:noFill/>
        </p:spPr>
        <p:txBody>
          <a:bodyPr wrap="square" rtlCol="0">
            <a:spAutoFit/>
          </a:bodyPr>
          <a:lstStyle/>
          <a:p>
            <a:r>
              <a:rPr lang="en-US" altLang="ko-KR" dirty="0"/>
              <a:t>Community</a:t>
            </a:r>
            <a:endParaRPr lang="ko-KR" altLang="en-US" dirty="0"/>
          </a:p>
        </p:txBody>
      </p:sp>
      <p:sp>
        <p:nvSpPr>
          <p:cNvPr id="52" name="TextBox 51">
            <a:extLst>
              <a:ext uri="{FF2B5EF4-FFF2-40B4-BE49-F238E27FC236}">
                <a16:creationId xmlns:a16="http://schemas.microsoft.com/office/drawing/2014/main" id="{5716B4C5-9F7C-CC9F-154C-350E04A51694}"/>
              </a:ext>
            </a:extLst>
          </p:cNvPr>
          <p:cNvSpPr txBox="1"/>
          <p:nvPr/>
        </p:nvSpPr>
        <p:spPr>
          <a:xfrm rot="5400000">
            <a:off x="10768330" y="3143250"/>
            <a:ext cx="1849120" cy="369570"/>
          </a:xfrm>
          <a:prstGeom prst="rect">
            <a:avLst/>
          </a:prstGeom>
          <a:noFill/>
        </p:spPr>
        <p:txBody>
          <a:bodyPr wrap="square" rtlCol="0">
            <a:spAutoFit/>
          </a:bodyPr>
          <a:lstStyle/>
          <a:p>
            <a:r>
              <a:rPr lang="en-US" altLang="ko-KR" dirty="0"/>
              <a:t>Q&amp;A</a:t>
            </a:r>
            <a:endParaRPr lang="ko-KR" altLang="en-US" dirty="0"/>
          </a:p>
        </p:txBody>
      </p:sp>
      <p:sp>
        <p:nvSpPr>
          <p:cNvPr id="53" name="TextBox 52">
            <a:extLst>
              <a:ext uri="{FF2B5EF4-FFF2-40B4-BE49-F238E27FC236}">
                <a16:creationId xmlns:a16="http://schemas.microsoft.com/office/drawing/2014/main" id="{CCEE3B5A-6C02-FC8F-AD8C-A1C9662228CA}"/>
              </a:ext>
            </a:extLst>
          </p:cNvPr>
          <p:cNvSpPr txBox="1"/>
          <p:nvPr/>
        </p:nvSpPr>
        <p:spPr>
          <a:xfrm rot="5400000">
            <a:off x="11120120" y="3496945"/>
            <a:ext cx="1798955" cy="369570"/>
          </a:xfrm>
          <a:prstGeom prst="rect">
            <a:avLst/>
          </a:prstGeom>
          <a:noFill/>
        </p:spPr>
        <p:txBody>
          <a:bodyPr wrap="square" rtlCol="0">
            <a:spAutoFit/>
          </a:bodyPr>
          <a:lstStyle/>
          <a:p>
            <a:r>
              <a:rPr lang="en-US" altLang="ko-KR" dirty="0"/>
              <a:t>Login</a:t>
            </a:r>
            <a:endParaRPr lang="ko-KR" altLang="en-US" dirty="0"/>
          </a:p>
        </p:txBody>
      </p:sp>
      <p:grpSp>
        <p:nvGrpSpPr>
          <p:cNvPr id="20" name="그룹 19"/>
          <p:cNvGrpSpPr/>
          <p:nvPr/>
        </p:nvGrpSpPr>
        <p:grpSpPr>
          <a:xfrm>
            <a:off x="554355" y="498475"/>
            <a:ext cx="3325495" cy="837565"/>
            <a:chOff x="554355" y="498475"/>
            <a:chExt cx="3325495" cy="837565"/>
          </a:xfrm>
        </p:grpSpPr>
        <p:sp>
          <p:nvSpPr>
            <p:cNvPr id="21" name="TextBox 20"/>
            <p:cNvSpPr txBox="1"/>
            <p:nvPr/>
          </p:nvSpPr>
          <p:spPr>
            <a:xfrm>
              <a:off x="554355" y="498475"/>
              <a:ext cx="33254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36905" y="1059180"/>
              <a:ext cx="288290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01. Start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순위</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508125"/>
          </a:xfrm>
          <a:prstGeom prst="rect">
            <a:avLst/>
          </a:prstGeom>
          <a:noFill/>
        </p:spPr>
        <p:txBody>
          <a:bodyPr wrap="square" rtlCol="0">
            <a:spAutoFit/>
          </a:bodyPr>
          <a:lstStyle/>
          <a:p>
            <a:pPr algn="ctr"/>
            <a:r>
              <a:rPr lang="ko-KR" altLang="en-US" sz="1600" b="1" dirty="0">
                <a:solidFill>
                  <a:srgbClr val="C00000"/>
                </a:solidFill>
              </a:rPr>
              <a:t>결과 선택</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제공된 결과 페이지에서 </a:t>
            </a:r>
            <a:endParaRPr lang="en-US" altLang="ko-KR" sz="1200" dirty="0">
              <a:solidFill>
                <a:schemeClr val="bg2">
                  <a:lumMod val="25000"/>
                </a:schemeClr>
              </a:solidFill>
            </a:endParaRPr>
          </a:p>
          <a:p>
            <a:pPr algn="ctr"/>
            <a:r>
              <a:rPr lang="ko-KR" altLang="en-US" sz="1200" dirty="0">
                <a:solidFill>
                  <a:schemeClr val="bg2">
                    <a:lumMod val="25000"/>
                  </a:schemeClr>
                </a:solidFill>
              </a:rPr>
              <a:t>행위 클릭 시</a:t>
            </a:r>
            <a:r>
              <a:rPr lang="en-US" altLang="ko-KR" sz="1200" dirty="0">
                <a:solidFill>
                  <a:schemeClr val="bg2">
                    <a:lumMod val="25000"/>
                  </a:schemeClr>
                </a:solidFill>
              </a:rPr>
              <a:t>, </a:t>
            </a:r>
            <a:r>
              <a:rPr lang="ko-KR" altLang="en-US" sz="1200" dirty="0">
                <a:solidFill>
                  <a:schemeClr val="bg2">
                    <a:lumMod val="25000"/>
                  </a:schemeClr>
                </a:solidFill>
              </a:rPr>
              <a:t>선택으로 간주합니다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508125"/>
          </a:xfrm>
          <a:prstGeom prst="rect">
            <a:avLst/>
          </a:prstGeom>
          <a:noFill/>
        </p:spPr>
        <p:txBody>
          <a:bodyPr wrap="square" rtlCol="0">
            <a:spAutoFit/>
          </a:bodyPr>
          <a:lstStyle/>
          <a:p>
            <a:pPr algn="ctr"/>
            <a:r>
              <a:rPr lang="ko-KR" altLang="en-US" sz="1600" b="1" dirty="0">
                <a:solidFill>
                  <a:srgbClr val="C00000"/>
                </a:solidFill>
              </a:rPr>
              <a:t>검사 결과 랭크</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유저에게 투표를 많이 받은 순서대로 랭크에 </a:t>
            </a:r>
            <a:r>
              <a:rPr lang="en-US" altLang="ko-KR" sz="1200" dirty="0">
                <a:solidFill>
                  <a:schemeClr val="bg2">
                    <a:lumMod val="25000"/>
                  </a:schemeClr>
                </a:solidFill>
              </a:rPr>
              <a:t>10</a:t>
            </a:r>
            <a:r>
              <a:rPr lang="ko-KR" altLang="en-US" sz="1200" dirty="0">
                <a:solidFill>
                  <a:schemeClr val="bg2">
                    <a:lumMod val="25000"/>
                  </a:schemeClr>
                </a:solidFill>
              </a:rPr>
              <a:t>위까지 등록됩니다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816100"/>
          </a:xfrm>
          <a:prstGeom prst="rect">
            <a:avLst/>
          </a:prstGeom>
          <a:noFill/>
        </p:spPr>
        <p:txBody>
          <a:bodyPr wrap="square" rtlCol="0">
            <a:spAutoFit/>
          </a:bodyPr>
          <a:lstStyle/>
          <a:p>
            <a:pPr algn="ctr"/>
            <a:r>
              <a:rPr lang="ko-KR" altLang="en-US" sz="1600" b="1" dirty="0">
                <a:solidFill>
                  <a:srgbClr val="C00000"/>
                </a:solidFill>
              </a:rPr>
              <a:t>행위 선택 비율</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각 성향 별로 추천해주는 </a:t>
            </a:r>
            <a:endParaRPr lang="en-US" altLang="ko-KR" sz="1200" dirty="0">
              <a:solidFill>
                <a:schemeClr val="bg2">
                  <a:lumMod val="25000"/>
                </a:schemeClr>
              </a:solidFill>
            </a:endParaRPr>
          </a:p>
          <a:p>
            <a:pPr algn="ctr"/>
            <a:r>
              <a:rPr lang="ko-KR" altLang="en-US" sz="1200" dirty="0">
                <a:solidFill>
                  <a:schemeClr val="bg2">
                    <a:lumMod val="25000"/>
                  </a:schemeClr>
                </a:solidFill>
              </a:rPr>
              <a:t>할 일들의 전체 투표수로 나눠서 </a:t>
            </a:r>
            <a:endParaRPr lang="en-US" altLang="ko-KR" sz="1200" dirty="0">
              <a:solidFill>
                <a:schemeClr val="bg2">
                  <a:lumMod val="25000"/>
                </a:schemeClr>
              </a:solidFill>
            </a:endParaRPr>
          </a:p>
          <a:p>
            <a:pPr algn="ctr"/>
            <a:r>
              <a:rPr lang="ko-KR" altLang="en-US" sz="1200" dirty="0">
                <a:solidFill>
                  <a:schemeClr val="bg2">
                    <a:lumMod val="25000"/>
                  </a:schemeClr>
                </a:solidFill>
              </a:rPr>
              <a:t>선택 비율을 보여줍니다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cxnSp>
        <p:nvCxnSpPr>
          <p:cNvPr id="42" name="직선 화살표 연결선 41"/>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5" name="TextBox 5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6" name="TextBox 5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3190166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325495" cy="837565"/>
            <a:chOff x="554355" y="498475"/>
            <a:chExt cx="3325495" cy="837565"/>
          </a:xfrm>
        </p:grpSpPr>
        <p:sp>
          <p:nvSpPr>
            <p:cNvPr id="21" name="TextBox 20"/>
            <p:cNvSpPr txBox="1"/>
            <p:nvPr/>
          </p:nvSpPr>
          <p:spPr>
            <a:xfrm>
              <a:off x="554355" y="498475"/>
              <a:ext cx="33254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36905" y="1059180"/>
              <a:ext cx="313626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02. Play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리스트</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508125"/>
          </a:xfrm>
          <a:prstGeom prst="rect">
            <a:avLst/>
          </a:prstGeom>
          <a:noFill/>
        </p:spPr>
        <p:txBody>
          <a:bodyPr wrap="square" rtlCol="0">
            <a:spAutoFit/>
          </a:bodyPr>
          <a:lstStyle/>
          <a:p>
            <a:pPr algn="ctr"/>
            <a:r>
              <a:rPr lang="en-US" altLang="ko-KR" sz="1600" b="1" dirty="0">
                <a:solidFill>
                  <a:srgbClr val="C00000"/>
                </a:solidFill>
              </a:rPr>
              <a:t>Play</a:t>
            </a:r>
          </a:p>
          <a:p>
            <a:pPr algn="ctr"/>
            <a:endParaRPr lang="en-US" altLang="ko-KR" sz="1600" b="1" dirty="0">
              <a:solidFill>
                <a:srgbClr val="FF0000"/>
              </a:solidFill>
            </a:endParaRPr>
          </a:p>
          <a:p>
            <a:pPr algn="ctr"/>
            <a:r>
              <a:rPr lang="en-US" altLang="ko-KR" sz="1200" dirty="0">
                <a:solidFill>
                  <a:schemeClr val="bg2">
                    <a:lumMod val="25000"/>
                  </a:schemeClr>
                </a:solidFill>
              </a:rPr>
              <a:t>Main &gt; Play </a:t>
            </a:r>
            <a:r>
              <a:rPr lang="ko-KR" altLang="en-US" sz="1200" dirty="0">
                <a:solidFill>
                  <a:schemeClr val="bg2">
                    <a:lumMod val="25000"/>
                  </a:schemeClr>
                </a:solidFill>
              </a:rPr>
              <a:t>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전체 </a:t>
            </a:r>
            <a:r>
              <a:rPr lang="en-US" altLang="ko-KR" sz="1200" dirty="0">
                <a:solidFill>
                  <a:schemeClr val="bg2">
                    <a:lumMod val="25000"/>
                  </a:schemeClr>
                </a:solidFill>
              </a:rPr>
              <a:t>Play </a:t>
            </a:r>
            <a:r>
              <a:rPr lang="ko-KR" altLang="en-US" sz="1200" dirty="0">
                <a:solidFill>
                  <a:schemeClr val="bg2">
                    <a:lumMod val="25000"/>
                  </a:schemeClr>
                </a:solidFill>
              </a:rPr>
              <a:t>리스트를 보여줍니다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508125"/>
          </a:xfrm>
          <a:prstGeom prst="rect">
            <a:avLst/>
          </a:prstGeom>
          <a:noFill/>
        </p:spPr>
        <p:txBody>
          <a:bodyPr wrap="square" rtlCol="0">
            <a:spAutoFit/>
          </a:bodyPr>
          <a:lstStyle/>
          <a:p>
            <a:pPr algn="ctr"/>
            <a:r>
              <a:rPr lang="en-US" altLang="ko-KR" sz="1600" b="1" dirty="0">
                <a:solidFill>
                  <a:srgbClr val="C00000"/>
                </a:solidFill>
              </a:rPr>
              <a:t>Play List</a:t>
            </a:r>
          </a:p>
          <a:p>
            <a:pPr algn="ctr"/>
            <a:endParaRPr lang="en-US" altLang="ko-KR" sz="1600" b="1" dirty="0">
              <a:solidFill>
                <a:srgbClr val="FF0000"/>
              </a:solidFill>
            </a:endParaRPr>
          </a:p>
          <a:p>
            <a:pPr algn="ctr"/>
            <a:r>
              <a:rPr lang="en-US" altLang="ko-KR" sz="1200" dirty="0">
                <a:solidFill>
                  <a:schemeClr val="bg2">
                    <a:lumMod val="25000"/>
                  </a:schemeClr>
                </a:solidFill>
              </a:rPr>
              <a:t> Play </a:t>
            </a:r>
            <a:r>
              <a:rPr lang="ko-KR" altLang="en-US" sz="1200" dirty="0">
                <a:solidFill>
                  <a:schemeClr val="bg2">
                    <a:lumMod val="25000"/>
                  </a:schemeClr>
                </a:solidFill>
              </a:rPr>
              <a:t>탭에서 각각의 </a:t>
            </a:r>
            <a:r>
              <a:rPr lang="en-US" altLang="ko-KR" sz="1200" dirty="0">
                <a:solidFill>
                  <a:schemeClr val="bg2">
                    <a:lumMod val="25000"/>
                  </a:schemeClr>
                </a:solidFill>
              </a:rPr>
              <a:t>Play </a:t>
            </a:r>
            <a:r>
              <a:rPr lang="ko-KR" altLang="en-US" sz="1200" dirty="0">
                <a:solidFill>
                  <a:schemeClr val="bg2">
                    <a:lumMod val="25000"/>
                  </a:schemeClr>
                </a:solidFill>
              </a:rPr>
              <a:t>마다 </a:t>
            </a:r>
            <a:endParaRPr lang="en-US" altLang="ko-KR" sz="1200" dirty="0">
              <a:solidFill>
                <a:schemeClr val="bg2">
                  <a:lumMod val="25000"/>
                </a:schemeClr>
              </a:solidFill>
            </a:endParaRPr>
          </a:p>
          <a:p>
            <a:pPr algn="ctr"/>
            <a:r>
              <a:rPr lang="ko-KR" altLang="en-US" sz="1200" dirty="0" err="1">
                <a:solidFill>
                  <a:schemeClr val="bg2">
                    <a:lumMod val="25000"/>
                  </a:schemeClr>
                </a:solidFill>
              </a:rPr>
              <a:t>별점</a:t>
            </a:r>
            <a:r>
              <a:rPr lang="en-US" altLang="ko-KR" sz="1200" dirty="0">
                <a:solidFill>
                  <a:schemeClr val="bg2">
                    <a:lumMod val="25000"/>
                  </a:schemeClr>
                </a:solidFill>
              </a:rPr>
              <a:t>, </a:t>
            </a:r>
            <a:r>
              <a:rPr lang="ko-KR" altLang="en-US" sz="1200" dirty="0">
                <a:solidFill>
                  <a:schemeClr val="bg2">
                    <a:lumMod val="25000"/>
                  </a:schemeClr>
                </a:solidFill>
              </a:rPr>
              <a:t>좋아요</a:t>
            </a:r>
            <a:r>
              <a:rPr lang="en-US" altLang="ko-KR" sz="1200" dirty="0">
                <a:solidFill>
                  <a:schemeClr val="bg2">
                    <a:lumMod val="25000"/>
                  </a:schemeClr>
                </a:solidFill>
              </a:rPr>
              <a:t>, </a:t>
            </a:r>
            <a:r>
              <a:rPr lang="ko-KR" altLang="en-US" sz="1200" dirty="0">
                <a:solidFill>
                  <a:schemeClr val="bg2">
                    <a:lumMod val="25000"/>
                  </a:schemeClr>
                </a:solidFill>
              </a:rPr>
              <a:t>조회수를 보여줍니다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39" name="타원 38"/>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1" name="직선 연결선 40"/>
          <p:cNvCxnSpPr>
            <a:stCxn id="39"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790055" y="4220210"/>
            <a:ext cx="2735580" cy="1631315"/>
          </a:xfrm>
          <a:prstGeom prst="rect">
            <a:avLst/>
          </a:prstGeom>
          <a:noFill/>
        </p:spPr>
        <p:txBody>
          <a:bodyPr wrap="square" rtlCol="0">
            <a:spAutoFit/>
          </a:bodyPr>
          <a:lstStyle/>
          <a:p>
            <a:pPr algn="ctr"/>
            <a:r>
              <a:rPr lang="en-US" altLang="ko-KR" sz="1600" b="1" dirty="0">
                <a:solidFill>
                  <a:srgbClr val="C00000"/>
                </a:solidFill>
              </a:rPr>
              <a:t>Play List </a:t>
            </a:r>
            <a:r>
              <a:rPr lang="ko-KR" altLang="en-US" sz="1600" b="1" dirty="0">
                <a:solidFill>
                  <a:srgbClr val="C00000"/>
                </a:solidFill>
              </a:rPr>
              <a:t>특이점</a:t>
            </a:r>
            <a:endParaRPr lang="en-US" altLang="ko-KR" sz="1600" b="1" dirty="0">
              <a:solidFill>
                <a:srgbClr val="FF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 비회원도 조회가 가능하지만 </a:t>
            </a:r>
            <a:endParaRPr lang="en-US" altLang="ko-KR" sz="1200" dirty="0">
              <a:solidFill>
                <a:schemeClr val="bg2">
                  <a:lumMod val="25000"/>
                </a:schemeClr>
              </a:solidFill>
            </a:endParaRPr>
          </a:p>
          <a:p>
            <a:pPr algn="ctr"/>
            <a:r>
              <a:rPr lang="ko-KR" altLang="en-US" sz="1200" dirty="0">
                <a:solidFill>
                  <a:schemeClr val="bg2">
                    <a:lumMod val="25000"/>
                  </a:schemeClr>
                </a:solidFill>
              </a:rPr>
              <a:t>회원만 기능 사용이 가능합니다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46" name="직사각형 45">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TextBox 56">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8" name="TextBox 57">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9" name="TextBox 58">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0" name="TextBox 59">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1" name="TextBox 60">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2" name="TextBox 61">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16095856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1270" y="-889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0" name="TextBox 2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1" name="TextBox 3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2" name="TextBox 3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3" name="TextBox 3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4" name="TextBox 3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grpSp>
        <p:nvGrpSpPr>
          <p:cNvPr id="2" name="그룹 1">
            <a:extLst>
              <a:ext uri="{FF2B5EF4-FFF2-40B4-BE49-F238E27FC236}">
                <a16:creationId xmlns:a16="http://schemas.microsoft.com/office/drawing/2014/main" id="{D0DA01AF-6294-476D-060A-3100C915B3D3}"/>
              </a:ext>
            </a:extLst>
          </p:cNvPr>
          <p:cNvGrpSpPr/>
          <p:nvPr/>
        </p:nvGrpSpPr>
        <p:grpSpPr>
          <a:xfrm>
            <a:off x="540385" y="472440"/>
            <a:ext cx="2508885" cy="837565"/>
            <a:chOff x="540385" y="472440"/>
            <a:chExt cx="2508885" cy="837565"/>
          </a:xfrm>
        </p:grpSpPr>
        <p:sp>
          <p:nvSpPr>
            <p:cNvPr id="4" name="TextBox 3">
              <a:extLst>
                <a:ext uri="{FF2B5EF4-FFF2-40B4-BE49-F238E27FC236}">
                  <a16:creationId xmlns:a16="http://schemas.microsoft.com/office/drawing/2014/main" id="{D26ADA18-BF90-0F1F-49E6-A84E57DF36DA}"/>
                </a:ext>
              </a:extLst>
            </p:cNvPr>
            <p:cNvSpPr txBox="1"/>
            <p:nvPr/>
          </p:nvSpPr>
          <p:spPr>
            <a:xfrm>
              <a:off x="540385" y="472440"/>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Contents</a:t>
              </a:r>
            </a:p>
          </p:txBody>
        </p:sp>
        <p:sp>
          <p:nvSpPr>
            <p:cNvPr id="5" name="TextBox 4">
              <a:extLst>
                <a:ext uri="{FF2B5EF4-FFF2-40B4-BE49-F238E27FC236}">
                  <a16:creationId xmlns:a16="http://schemas.microsoft.com/office/drawing/2014/main" id="{E9D7937D-D2B0-DF68-3E58-EB3C7B4835B5}"/>
                </a:ext>
              </a:extLst>
            </p:cNvPr>
            <p:cNvSpPr txBox="1"/>
            <p:nvPr/>
          </p:nvSpPr>
          <p:spPr>
            <a:xfrm>
              <a:off x="602615" y="103251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목차</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36" name="직사각형 35">
            <a:extLst>
              <a:ext uri="{FF2B5EF4-FFF2-40B4-BE49-F238E27FC236}">
                <a16:creationId xmlns:a16="http://schemas.microsoft.com/office/drawing/2014/main" id="{CDACBAB6-9588-B7B8-4ECD-BACCBA1F7AFD}"/>
              </a:ext>
            </a:extLst>
          </p:cNvPr>
          <p:cNvSpPr/>
          <p:nvPr/>
        </p:nvSpPr>
        <p:spPr>
          <a:xfrm>
            <a:off x="2265284" y="2121948"/>
            <a:ext cx="45719" cy="3640455"/>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7" name="그룹 36">
            <a:extLst>
              <a:ext uri="{FF2B5EF4-FFF2-40B4-BE49-F238E27FC236}">
                <a16:creationId xmlns:a16="http://schemas.microsoft.com/office/drawing/2014/main" id="{0CF378B5-3C79-2676-CF63-414F846AD622}"/>
              </a:ext>
            </a:extLst>
          </p:cNvPr>
          <p:cNvGrpSpPr/>
          <p:nvPr/>
        </p:nvGrpSpPr>
        <p:grpSpPr>
          <a:xfrm>
            <a:off x="2168129" y="2035588"/>
            <a:ext cx="240665" cy="3727450"/>
            <a:chOff x="2033905" y="2606040"/>
            <a:chExt cx="240665" cy="3727450"/>
          </a:xfrm>
        </p:grpSpPr>
        <p:sp>
          <p:nvSpPr>
            <p:cNvPr id="38" name="타원 37">
              <a:extLst>
                <a:ext uri="{FF2B5EF4-FFF2-40B4-BE49-F238E27FC236}">
                  <a16:creationId xmlns:a16="http://schemas.microsoft.com/office/drawing/2014/main" id="{00CDBA89-B5AF-642C-A751-6FBCDE449704}"/>
                </a:ext>
              </a:extLst>
            </p:cNvPr>
            <p:cNvSpPr/>
            <p:nvPr/>
          </p:nvSpPr>
          <p:spPr>
            <a:xfrm>
              <a:off x="2033905" y="260604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3601A8E1-AF24-11BD-EBB8-900A49EEA0A9}"/>
                </a:ext>
              </a:extLst>
            </p:cNvPr>
            <p:cNvSpPr/>
            <p:nvPr/>
          </p:nvSpPr>
          <p:spPr>
            <a:xfrm>
              <a:off x="2033905" y="4374515"/>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314F53DA-E63A-157B-AA9B-DA56248E3ABE}"/>
                </a:ext>
              </a:extLst>
            </p:cNvPr>
            <p:cNvSpPr/>
            <p:nvPr/>
          </p:nvSpPr>
          <p:spPr>
            <a:xfrm>
              <a:off x="2033905" y="609981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3" name="TextBox 42">
            <a:extLst>
              <a:ext uri="{FF2B5EF4-FFF2-40B4-BE49-F238E27FC236}">
                <a16:creationId xmlns:a16="http://schemas.microsoft.com/office/drawing/2014/main" id="{2522FE89-D2DB-84F4-3BA0-82A6B893E8FF}"/>
              </a:ext>
            </a:extLst>
          </p:cNvPr>
          <p:cNvSpPr txBox="1"/>
          <p:nvPr/>
        </p:nvSpPr>
        <p:spPr>
          <a:xfrm>
            <a:off x="2592944" y="2015974"/>
            <a:ext cx="1500882" cy="276999"/>
          </a:xfrm>
          <a:prstGeom prst="rect">
            <a:avLst/>
          </a:prstGeom>
          <a:noFill/>
        </p:spPr>
        <p:txBody>
          <a:bodyPr wrap="square" rtlCol="0">
            <a:spAutoFit/>
          </a:bodyPr>
          <a:lstStyle/>
          <a:p>
            <a:pPr algn="ctr"/>
            <a:r>
              <a:rPr lang="en-US" altLang="ko-KR" sz="1200" b="1" dirty="0"/>
              <a:t>01. </a:t>
            </a:r>
            <a:r>
              <a:rPr lang="ko-KR" altLang="en-US" sz="1200" b="1" dirty="0"/>
              <a:t>프로젝트 소개</a:t>
            </a:r>
            <a:endParaRPr lang="en-US" altLang="ko-KR" sz="1200" b="1" dirty="0"/>
          </a:p>
        </p:txBody>
      </p:sp>
      <p:sp>
        <p:nvSpPr>
          <p:cNvPr id="48" name="타원 47">
            <a:extLst>
              <a:ext uri="{FF2B5EF4-FFF2-40B4-BE49-F238E27FC236}">
                <a16:creationId xmlns:a16="http://schemas.microsoft.com/office/drawing/2014/main" id="{0D78E914-8DB4-5EDA-8E48-F35C30618369}"/>
              </a:ext>
            </a:extLst>
          </p:cNvPr>
          <p:cNvSpPr/>
          <p:nvPr/>
        </p:nvSpPr>
        <p:spPr>
          <a:xfrm>
            <a:off x="2166928" y="2919825"/>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36D9FFE1-C641-08E3-E868-C4EF5AB9BE62}"/>
              </a:ext>
            </a:extLst>
          </p:cNvPr>
          <p:cNvSpPr/>
          <p:nvPr/>
        </p:nvSpPr>
        <p:spPr>
          <a:xfrm>
            <a:off x="2166927" y="4666710"/>
            <a:ext cx="240665" cy="233045"/>
          </a:xfrm>
          <a:prstGeom prst="ellipse">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TextBox 49">
            <a:extLst>
              <a:ext uri="{FF2B5EF4-FFF2-40B4-BE49-F238E27FC236}">
                <a16:creationId xmlns:a16="http://schemas.microsoft.com/office/drawing/2014/main" id="{C70A345D-6F8E-A828-912F-A95B479D4F17}"/>
              </a:ext>
            </a:extLst>
          </p:cNvPr>
          <p:cNvSpPr txBox="1"/>
          <p:nvPr/>
        </p:nvSpPr>
        <p:spPr>
          <a:xfrm>
            <a:off x="2592944" y="2897847"/>
            <a:ext cx="1500882" cy="276999"/>
          </a:xfrm>
          <a:prstGeom prst="rect">
            <a:avLst/>
          </a:prstGeom>
          <a:noFill/>
        </p:spPr>
        <p:txBody>
          <a:bodyPr wrap="square" rtlCol="0">
            <a:spAutoFit/>
          </a:bodyPr>
          <a:lstStyle/>
          <a:p>
            <a:pPr algn="ctr"/>
            <a:r>
              <a:rPr lang="en-US" altLang="ko-KR" sz="1200" b="1" dirty="0"/>
              <a:t>02. </a:t>
            </a:r>
            <a:r>
              <a:rPr lang="ko-KR" altLang="en-US" sz="1200" b="1" dirty="0"/>
              <a:t>프로젝트 일정</a:t>
            </a:r>
            <a:endParaRPr lang="en-US" altLang="ko-KR" sz="1200" b="1" dirty="0"/>
          </a:p>
        </p:txBody>
      </p:sp>
      <p:sp>
        <p:nvSpPr>
          <p:cNvPr id="51" name="TextBox 50">
            <a:extLst>
              <a:ext uri="{FF2B5EF4-FFF2-40B4-BE49-F238E27FC236}">
                <a16:creationId xmlns:a16="http://schemas.microsoft.com/office/drawing/2014/main" id="{A72BFD3E-1D19-DBF9-C928-6C9A0467E34B}"/>
              </a:ext>
            </a:extLst>
          </p:cNvPr>
          <p:cNvSpPr txBox="1"/>
          <p:nvPr/>
        </p:nvSpPr>
        <p:spPr>
          <a:xfrm>
            <a:off x="2592944" y="3760109"/>
            <a:ext cx="1500882" cy="276999"/>
          </a:xfrm>
          <a:prstGeom prst="rect">
            <a:avLst/>
          </a:prstGeom>
          <a:noFill/>
        </p:spPr>
        <p:txBody>
          <a:bodyPr wrap="square" rtlCol="0">
            <a:spAutoFit/>
          </a:bodyPr>
          <a:lstStyle/>
          <a:p>
            <a:pPr algn="ctr"/>
            <a:r>
              <a:rPr lang="en-US" altLang="ko-KR" sz="1200" b="1" dirty="0"/>
              <a:t>03. </a:t>
            </a:r>
            <a:r>
              <a:rPr lang="ko-KR" altLang="en-US" sz="1200" b="1" dirty="0"/>
              <a:t>프로젝트 설계</a:t>
            </a:r>
            <a:endParaRPr lang="en-US" altLang="ko-KR" sz="1200" b="1" dirty="0"/>
          </a:p>
        </p:txBody>
      </p:sp>
      <p:sp>
        <p:nvSpPr>
          <p:cNvPr id="52" name="TextBox 51">
            <a:extLst>
              <a:ext uri="{FF2B5EF4-FFF2-40B4-BE49-F238E27FC236}">
                <a16:creationId xmlns:a16="http://schemas.microsoft.com/office/drawing/2014/main" id="{FE1117AE-E734-0B0E-3723-21E806689EF9}"/>
              </a:ext>
            </a:extLst>
          </p:cNvPr>
          <p:cNvSpPr txBox="1"/>
          <p:nvPr/>
        </p:nvSpPr>
        <p:spPr>
          <a:xfrm>
            <a:off x="2592944" y="4622371"/>
            <a:ext cx="1500882" cy="276999"/>
          </a:xfrm>
          <a:prstGeom prst="rect">
            <a:avLst/>
          </a:prstGeom>
          <a:noFill/>
        </p:spPr>
        <p:txBody>
          <a:bodyPr wrap="square" rtlCol="0">
            <a:spAutoFit/>
          </a:bodyPr>
          <a:lstStyle/>
          <a:p>
            <a:pPr algn="ctr"/>
            <a:r>
              <a:rPr lang="en-US" altLang="ko-KR" sz="1200" b="1" dirty="0"/>
              <a:t>04. </a:t>
            </a:r>
            <a:r>
              <a:rPr lang="ko-KR" altLang="en-US" sz="1200" b="1" dirty="0"/>
              <a:t>프로젝트 시연</a:t>
            </a:r>
            <a:endParaRPr lang="en-US" altLang="ko-KR" sz="1200" b="1" dirty="0"/>
          </a:p>
        </p:txBody>
      </p:sp>
      <p:sp>
        <p:nvSpPr>
          <p:cNvPr id="53" name="TextBox 52">
            <a:extLst>
              <a:ext uri="{FF2B5EF4-FFF2-40B4-BE49-F238E27FC236}">
                <a16:creationId xmlns:a16="http://schemas.microsoft.com/office/drawing/2014/main" id="{315424BF-4022-387D-735F-E3085127829A}"/>
              </a:ext>
            </a:extLst>
          </p:cNvPr>
          <p:cNvSpPr txBox="1"/>
          <p:nvPr/>
        </p:nvSpPr>
        <p:spPr>
          <a:xfrm>
            <a:off x="2592944" y="5484633"/>
            <a:ext cx="1500882" cy="276999"/>
          </a:xfrm>
          <a:prstGeom prst="rect">
            <a:avLst/>
          </a:prstGeom>
          <a:noFill/>
        </p:spPr>
        <p:txBody>
          <a:bodyPr wrap="square" rtlCol="0">
            <a:spAutoFit/>
          </a:bodyPr>
          <a:lstStyle/>
          <a:p>
            <a:pPr algn="ctr"/>
            <a:r>
              <a:rPr lang="en-US" altLang="ko-KR" sz="1200" b="1" dirty="0"/>
              <a:t>05. </a:t>
            </a:r>
            <a:r>
              <a:rPr lang="ko-KR" altLang="en-US" sz="1200" b="1" dirty="0"/>
              <a:t>프로젝트 후기</a:t>
            </a:r>
            <a:endParaRPr lang="en-US" altLang="ko-KR" sz="1200" b="1" dirty="0"/>
          </a:p>
        </p:txBody>
      </p:sp>
    </p:spTree>
    <p:extLst>
      <p:ext uri="{BB962C8B-B14F-4D97-AF65-F5344CB8AC3E}">
        <p14:creationId xmlns:p14="http://schemas.microsoft.com/office/powerpoint/2010/main" val="385683129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325495" cy="837565"/>
            <a:chOff x="554355" y="498475"/>
            <a:chExt cx="3325495" cy="837565"/>
          </a:xfrm>
        </p:grpSpPr>
        <p:sp>
          <p:nvSpPr>
            <p:cNvPr id="21" name="TextBox 20"/>
            <p:cNvSpPr txBox="1"/>
            <p:nvPr/>
          </p:nvSpPr>
          <p:spPr>
            <a:xfrm>
              <a:off x="554355" y="498475"/>
              <a:ext cx="33254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36905" y="1059180"/>
              <a:ext cx="313626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02. Play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231265"/>
          </a:xfrm>
          <a:prstGeom prst="rect">
            <a:avLst/>
          </a:prstGeom>
          <a:noFill/>
        </p:spPr>
        <p:txBody>
          <a:bodyPr wrap="square" rtlCol="0">
            <a:spAutoFit/>
          </a:bodyPr>
          <a:lstStyle/>
          <a:p>
            <a:pPr algn="ctr"/>
            <a:r>
              <a:rPr lang="en-US" altLang="ko-KR" sz="1600" b="1" dirty="0">
                <a:solidFill>
                  <a:srgbClr val="C00000"/>
                </a:solidFill>
              </a:rPr>
              <a:t>Play</a:t>
            </a:r>
          </a:p>
          <a:p>
            <a:pPr algn="ctr"/>
            <a:endParaRPr lang="en-US" altLang="ko-KR" sz="1600" b="1" dirty="0">
              <a:solidFill>
                <a:srgbClr val="FF0000"/>
              </a:solidFill>
            </a:endParaRPr>
          </a:p>
          <a:p>
            <a:pPr algn="ctr"/>
            <a:r>
              <a:rPr lang="en-US" altLang="ko-KR" sz="1200" dirty="0">
                <a:solidFill>
                  <a:schemeClr val="bg2">
                    <a:lumMod val="25000"/>
                  </a:schemeClr>
                </a:solidFill>
              </a:rPr>
              <a:t>Play </a:t>
            </a:r>
            <a:r>
              <a:rPr lang="ko-KR" altLang="en-US" sz="1200" dirty="0">
                <a:solidFill>
                  <a:schemeClr val="bg2">
                    <a:lumMod val="25000"/>
                  </a:schemeClr>
                </a:solidFill>
              </a:rPr>
              <a:t>탭에서 거리</a:t>
            </a:r>
            <a:r>
              <a:rPr lang="en-US" altLang="ko-KR" sz="1200" dirty="0">
                <a:solidFill>
                  <a:schemeClr val="bg2">
                    <a:lumMod val="25000"/>
                  </a:schemeClr>
                </a:solidFill>
              </a:rPr>
              <a:t>, </a:t>
            </a:r>
            <a:r>
              <a:rPr lang="ko-KR" altLang="en-US" sz="1200" dirty="0">
                <a:solidFill>
                  <a:schemeClr val="bg2">
                    <a:lumMod val="25000"/>
                  </a:schemeClr>
                </a:solidFill>
              </a:rPr>
              <a:t>실내</a:t>
            </a:r>
            <a:r>
              <a:rPr lang="en-US" altLang="ko-KR" sz="1200" dirty="0">
                <a:solidFill>
                  <a:schemeClr val="bg2">
                    <a:lumMod val="25000"/>
                  </a:schemeClr>
                </a:solidFill>
              </a:rPr>
              <a:t>/</a:t>
            </a:r>
            <a:r>
              <a:rPr lang="ko-KR" altLang="en-US" sz="1200" dirty="0">
                <a:solidFill>
                  <a:schemeClr val="bg2">
                    <a:lumMod val="25000"/>
                  </a:schemeClr>
                </a:solidFill>
              </a:rPr>
              <a:t>외</a:t>
            </a:r>
            <a:r>
              <a:rPr lang="en-US" altLang="ko-KR" sz="1200" dirty="0">
                <a:solidFill>
                  <a:schemeClr val="bg2">
                    <a:lumMod val="25000"/>
                  </a:schemeClr>
                </a:solidFill>
              </a:rPr>
              <a:t>, </a:t>
            </a:r>
            <a:r>
              <a:rPr lang="ko-KR" altLang="en-US" sz="1200" dirty="0">
                <a:solidFill>
                  <a:schemeClr val="bg2">
                    <a:lumMod val="25000"/>
                  </a:schemeClr>
                </a:solidFill>
              </a:rPr>
              <a:t>가격을 </a:t>
            </a:r>
            <a:endParaRPr lang="en-US" altLang="ko-KR" sz="1200" dirty="0">
              <a:solidFill>
                <a:schemeClr val="bg2">
                  <a:lumMod val="25000"/>
                </a:schemeClr>
              </a:solidFill>
            </a:endParaRPr>
          </a:p>
          <a:p>
            <a:pPr algn="ctr"/>
            <a:r>
              <a:rPr lang="ko-KR" altLang="en-US" sz="1200" dirty="0">
                <a:solidFill>
                  <a:schemeClr val="bg2">
                    <a:lumMod val="25000"/>
                  </a:schemeClr>
                </a:solidFill>
              </a:rPr>
              <a:t>조정하여 검색이 가능합니다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323340"/>
          </a:xfrm>
          <a:prstGeom prst="rect">
            <a:avLst/>
          </a:prstGeom>
          <a:noFill/>
        </p:spPr>
        <p:txBody>
          <a:bodyPr wrap="square" rtlCol="0">
            <a:spAutoFit/>
          </a:bodyPr>
          <a:lstStyle/>
          <a:p>
            <a:pPr algn="ctr"/>
            <a:r>
              <a:rPr lang="en-US" altLang="ko-KR" sz="1600" b="1" dirty="0">
                <a:solidFill>
                  <a:srgbClr val="C00000"/>
                </a:solidFill>
              </a:rPr>
              <a:t>Play Search</a:t>
            </a:r>
          </a:p>
          <a:p>
            <a:pPr algn="ctr"/>
            <a:endParaRPr lang="en-US" altLang="ko-KR" sz="1600" b="1" dirty="0">
              <a:solidFill>
                <a:srgbClr val="FF0000"/>
              </a:solidFill>
            </a:endParaRPr>
          </a:p>
          <a:p>
            <a:pPr algn="ctr"/>
            <a:r>
              <a:rPr lang="en-US" altLang="ko-KR" sz="1200" dirty="0">
                <a:solidFill>
                  <a:schemeClr val="bg2">
                    <a:lumMod val="25000"/>
                  </a:schemeClr>
                </a:solidFill>
              </a:rPr>
              <a:t> </a:t>
            </a:r>
            <a:r>
              <a:rPr lang="ko-KR" altLang="en-US" sz="1200" dirty="0">
                <a:solidFill>
                  <a:schemeClr val="bg2">
                    <a:lumMod val="25000"/>
                  </a:schemeClr>
                </a:solidFill>
              </a:rPr>
              <a:t>키워드로도 검색이 가능합니다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39" name="타원 38"/>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1" name="직선 연결선 40"/>
          <p:cNvCxnSpPr>
            <a:stCxn id="39"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790055" y="4220210"/>
            <a:ext cx="2735580" cy="1631315"/>
          </a:xfrm>
          <a:prstGeom prst="rect">
            <a:avLst/>
          </a:prstGeom>
          <a:noFill/>
        </p:spPr>
        <p:txBody>
          <a:bodyPr wrap="square" rtlCol="0">
            <a:spAutoFit/>
          </a:bodyPr>
          <a:lstStyle/>
          <a:p>
            <a:pPr algn="ctr"/>
            <a:r>
              <a:rPr lang="en-US" altLang="ko-KR" sz="1600" b="1" dirty="0">
                <a:solidFill>
                  <a:srgbClr val="C00000"/>
                </a:solidFill>
              </a:rPr>
              <a:t>Play Search </a:t>
            </a:r>
            <a:r>
              <a:rPr lang="ko-KR" altLang="en-US" sz="1600" b="1" dirty="0">
                <a:solidFill>
                  <a:srgbClr val="C00000"/>
                </a:solidFill>
              </a:rPr>
              <a:t>특이점</a:t>
            </a:r>
            <a:endParaRPr lang="en-US" altLang="ko-KR" sz="1600" b="1" dirty="0">
              <a:solidFill>
                <a:srgbClr val="FF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 가격</a:t>
            </a:r>
            <a:r>
              <a:rPr lang="en-US" altLang="ko-KR" sz="1200" dirty="0">
                <a:solidFill>
                  <a:schemeClr val="bg2">
                    <a:lumMod val="25000"/>
                  </a:schemeClr>
                </a:solidFill>
              </a:rPr>
              <a:t>, </a:t>
            </a:r>
            <a:r>
              <a:rPr lang="ko-KR" altLang="en-US" sz="1200" dirty="0">
                <a:solidFill>
                  <a:schemeClr val="bg2">
                    <a:lumMod val="25000"/>
                  </a:schemeClr>
                </a:solidFill>
              </a:rPr>
              <a:t>거리는 슬라이드 바를 </a:t>
            </a:r>
            <a:endParaRPr lang="en-US" altLang="ko-KR" sz="1200" dirty="0">
              <a:solidFill>
                <a:schemeClr val="bg2">
                  <a:lumMod val="25000"/>
                </a:schemeClr>
              </a:solidFill>
            </a:endParaRPr>
          </a:p>
          <a:p>
            <a:pPr algn="ctr"/>
            <a:r>
              <a:rPr lang="ko-KR" altLang="en-US" sz="1200" dirty="0">
                <a:solidFill>
                  <a:schemeClr val="bg2">
                    <a:lumMod val="25000"/>
                  </a:schemeClr>
                </a:solidFill>
              </a:rPr>
              <a:t>이용하여 검색이 가능합니다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35" name="직사각형 34">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TextBox 4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5" name="TextBox 4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6" name="TextBox 4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47" name="TextBox 4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4" name="TextBox 53">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5" name="TextBox 54">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622188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751580" cy="837565"/>
            <a:chOff x="554355" y="498475"/>
            <a:chExt cx="3751580" cy="837565"/>
          </a:xfrm>
        </p:grpSpPr>
        <p:sp>
          <p:nvSpPr>
            <p:cNvPr id="21" name="TextBox 20"/>
            <p:cNvSpPr txBox="1"/>
            <p:nvPr/>
          </p:nvSpPr>
          <p:spPr>
            <a:xfrm>
              <a:off x="554355" y="498475"/>
              <a:ext cx="375158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47065" y="1059180"/>
              <a:ext cx="3252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02. Play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상세페이지</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692910"/>
          </a:xfrm>
          <a:prstGeom prst="rect">
            <a:avLst/>
          </a:prstGeom>
          <a:noFill/>
        </p:spPr>
        <p:txBody>
          <a:bodyPr wrap="square" rtlCol="0">
            <a:spAutoFit/>
          </a:bodyPr>
          <a:lstStyle/>
          <a:p>
            <a:pPr algn="ctr"/>
            <a:r>
              <a:rPr lang="en-US" altLang="ko-KR" sz="1600" b="1" dirty="0">
                <a:solidFill>
                  <a:srgbClr val="C00000"/>
                </a:solidFill>
              </a:rPr>
              <a:t>Play </a:t>
            </a:r>
            <a:r>
              <a:rPr lang="ko-KR" altLang="en-US" sz="1600" b="1" dirty="0">
                <a:solidFill>
                  <a:srgbClr val="C00000"/>
                </a:solidFill>
              </a:rPr>
              <a:t>상세페이지</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Play </a:t>
            </a:r>
            <a:r>
              <a:rPr lang="ko-KR" altLang="en-US" sz="1200" dirty="0">
                <a:solidFill>
                  <a:schemeClr val="bg2">
                    <a:lumMod val="25000"/>
                  </a:schemeClr>
                </a:solidFill>
              </a:rPr>
              <a:t>탭에서 행위를 클릭을 하면</a:t>
            </a:r>
            <a:endParaRPr lang="en-US" altLang="ko-KR" sz="1200" dirty="0">
              <a:solidFill>
                <a:schemeClr val="bg2">
                  <a:lumMod val="25000"/>
                </a:schemeClr>
              </a:solidFill>
            </a:endParaRPr>
          </a:p>
          <a:p>
            <a:pPr algn="ctr"/>
            <a:r>
              <a:rPr lang="en-US" altLang="ko-KR" sz="1200" dirty="0">
                <a:solidFill>
                  <a:schemeClr val="bg2">
                    <a:lumMod val="25000"/>
                  </a:schemeClr>
                </a:solidFill>
              </a:rPr>
              <a:t>Play </a:t>
            </a:r>
            <a:r>
              <a:rPr lang="ko-KR" altLang="en-US" sz="1200" dirty="0">
                <a:solidFill>
                  <a:schemeClr val="bg2">
                    <a:lumMod val="25000"/>
                  </a:schemeClr>
                </a:solidFill>
              </a:rPr>
              <a:t>상세페이지로 이동합니다</a:t>
            </a:r>
            <a:r>
              <a:rPr lang="en-US" altLang="ko-KR" sz="1200" dirty="0">
                <a:solidFill>
                  <a:schemeClr val="bg2">
                    <a:lumMod val="25000"/>
                  </a:schemeClr>
                </a:solidFill>
              </a:rPr>
              <a:t>.</a:t>
            </a:r>
          </a:p>
          <a:p>
            <a:pPr algn="ctr"/>
            <a:r>
              <a:rPr lang="ko-KR" altLang="en-US" sz="1200" dirty="0">
                <a:solidFill>
                  <a:schemeClr val="bg2">
                    <a:lumMod val="25000"/>
                  </a:schemeClr>
                </a:solidFill>
              </a:rPr>
              <a:t>이후 상세 정보 조회가 가능합니다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877695"/>
          </a:xfrm>
          <a:prstGeom prst="rect">
            <a:avLst/>
          </a:prstGeom>
          <a:noFill/>
        </p:spPr>
        <p:txBody>
          <a:bodyPr wrap="square" rtlCol="0">
            <a:spAutoFit/>
          </a:bodyPr>
          <a:lstStyle/>
          <a:p>
            <a:pPr algn="ctr"/>
            <a:r>
              <a:rPr lang="en-US" altLang="ko-KR" sz="1600" b="1" dirty="0">
                <a:solidFill>
                  <a:srgbClr val="C00000"/>
                </a:solidFill>
              </a:rPr>
              <a:t>Play </a:t>
            </a:r>
            <a:r>
              <a:rPr lang="ko-KR" altLang="en-US" sz="1600" b="1" dirty="0">
                <a:solidFill>
                  <a:srgbClr val="C00000"/>
                </a:solidFill>
              </a:rPr>
              <a:t>후기</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 Play </a:t>
            </a:r>
            <a:r>
              <a:rPr lang="ko-KR" altLang="en-US" sz="1200" dirty="0">
                <a:solidFill>
                  <a:schemeClr val="bg2">
                    <a:lumMod val="25000"/>
                  </a:schemeClr>
                </a:solidFill>
              </a:rPr>
              <a:t>상세페이지에서 유저가 남긴 </a:t>
            </a:r>
            <a:endParaRPr lang="en-US" altLang="ko-KR" sz="1200" dirty="0">
              <a:solidFill>
                <a:schemeClr val="bg2">
                  <a:lumMod val="25000"/>
                </a:schemeClr>
              </a:solidFill>
            </a:endParaRPr>
          </a:p>
          <a:p>
            <a:pPr algn="ctr"/>
            <a:r>
              <a:rPr lang="ko-KR" altLang="en-US" sz="1200" dirty="0" err="1">
                <a:solidFill>
                  <a:schemeClr val="bg2">
                    <a:lumMod val="25000"/>
                  </a:schemeClr>
                </a:solidFill>
              </a:rPr>
              <a:t>별점과</a:t>
            </a:r>
            <a:r>
              <a:rPr lang="ko-KR" altLang="en-US" sz="1200" dirty="0">
                <a:solidFill>
                  <a:schemeClr val="bg2">
                    <a:lumMod val="25000"/>
                  </a:schemeClr>
                </a:solidFill>
              </a:rPr>
              <a:t> 후기를 </a:t>
            </a:r>
            <a:r>
              <a:rPr lang="ko-KR" altLang="en-US" sz="1200" dirty="0" err="1">
                <a:solidFill>
                  <a:schemeClr val="bg2">
                    <a:lumMod val="25000"/>
                  </a:schemeClr>
                </a:solidFill>
              </a:rPr>
              <a:t>댓글을</a:t>
            </a:r>
            <a:r>
              <a:rPr lang="ko-KR" altLang="en-US" sz="1200" dirty="0">
                <a:solidFill>
                  <a:schemeClr val="bg2">
                    <a:lumMod val="25000"/>
                  </a:schemeClr>
                </a:solidFill>
              </a:rPr>
              <a:t> 통해 </a:t>
            </a:r>
            <a:endParaRPr lang="en-US" altLang="ko-KR" sz="1200" dirty="0">
              <a:solidFill>
                <a:schemeClr val="bg2">
                  <a:lumMod val="25000"/>
                </a:schemeClr>
              </a:solidFill>
            </a:endParaRPr>
          </a:p>
          <a:p>
            <a:pPr algn="ctr"/>
            <a:r>
              <a:rPr lang="ko-KR" altLang="en-US" sz="1200" dirty="0">
                <a:solidFill>
                  <a:schemeClr val="bg2">
                    <a:lumMod val="25000"/>
                  </a:schemeClr>
                </a:solidFill>
              </a:rPr>
              <a:t>조회가능하며 쓰기</a:t>
            </a:r>
            <a:r>
              <a:rPr lang="en-US" altLang="ko-KR" sz="1200" dirty="0">
                <a:solidFill>
                  <a:schemeClr val="bg2">
                    <a:lumMod val="25000"/>
                  </a:schemeClr>
                </a:solidFill>
              </a:rPr>
              <a:t>, </a:t>
            </a:r>
            <a:r>
              <a:rPr lang="ko-KR" altLang="en-US" sz="1200" dirty="0">
                <a:solidFill>
                  <a:schemeClr val="bg2">
                    <a:lumMod val="25000"/>
                  </a:schemeClr>
                </a:solidFill>
              </a:rPr>
              <a:t>수정</a:t>
            </a:r>
            <a:r>
              <a:rPr lang="en-US" altLang="ko-KR" sz="1200" dirty="0">
                <a:solidFill>
                  <a:schemeClr val="bg2">
                    <a:lumMod val="25000"/>
                  </a:schemeClr>
                </a:solidFill>
              </a:rPr>
              <a:t>, </a:t>
            </a:r>
            <a:r>
              <a:rPr lang="ko-KR" altLang="en-US" sz="1200" dirty="0">
                <a:solidFill>
                  <a:schemeClr val="bg2">
                    <a:lumMod val="25000"/>
                  </a:schemeClr>
                </a:solidFill>
              </a:rPr>
              <a:t>삭제가 </a:t>
            </a:r>
            <a:endParaRPr lang="en-US" altLang="ko-KR" sz="1200" dirty="0">
              <a:solidFill>
                <a:schemeClr val="bg2">
                  <a:lumMod val="25000"/>
                </a:schemeClr>
              </a:solidFill>
            </a:endParaRPr>
          </a:p>
          <a:p>
            <a:pPr algn="ctr"/>
            <a:r>
              <a:rPr lang="ko-KR" altLang="en-US" sz="1200" dirty="0">
                <a:solidFill>
                  <a:schemeClr val="bg2">
                    <a:lumMod val="25000"/>
                  </a:schemeClr>
                </a:solidFill>
              </a:rPr>
              <a:t>가능합니다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816100"/>
          </a:xfrm>
          <a:prstGeom prst="rect">
            <a:avLst/>
          </a:prstGeom>
          <a:noFill/>
        </p:spPr>
        <p:txBody>
          <a:bodyPr wrap="square" rtlCol="0">
            <a:spAutoFit/>
          </a:bodyPr>
          <a:lstStyle/>
          <a:p>
            <a:pPr algn="ctr"/>
            <a:r>
              <a:rPr lang="en-US" altLang="ko-KR" sz="1600" b="1" dirty="0">
                <a:solidFill>
                  <a:srgbClr val="C00000"/>
                </a:solidFill>
              </a:rPr>
              <a:t>Play Crawling</a:t>
            </a: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 </a:t>
            </a:r>
            <a:r>
              <a:rPr lang="en-US" altLang="ko-KR" sz="1200" dirty="0">
                <a:solidFill>
                  <a:schemeClr val="bg2">
                    <a:lumMod val="25000"/>
                  </a:schemeClr>
                </a:solidFill>
              </a:rPr>
              <a:t>Play </a:t>
            </a:r>
            <a:r>
              <a:rPr lang="ko-KR" altLang="en-US" sz="1200" dirty="0">
                <a:solidFill>
                  <a:schemeClr val="bg2">
                    <a:lumMod val="25000"/>
                  </a:schemeClr>
                </a:solidFill>
              </a:rPr>
              <a:t>이름</a:t>
            </a:r>
            <a:r>
              <a:rPr lang="en-US" altLang="ko-KR" sz="1200" dirty="0">
                <a:solidFill>
                  <a:schemeClr val="bg2">
                    <a:lumMod val="25000"/>
                  </a:schemeClr>
                </a:solidFill>
              </a:rPr>
              <a:t>(</a:t>
            </a:r>
            <a:r>
              <a:rPr lang="ko-KR" altLang="en-US" sz="1200" dirty="0">
                <a:solidFill>
                  <a:schemeClr val="bg2">
                    <a:lumMod val="25000"/>
                  </a:schemeClr>
                </a:solidFill>
              </a:rPr>
              <a:t>제목</a:t>
            </a:r>
            <a:r>
              <a:rPr lang="en-US" altLang="ko-KR" sz="1200" dirty="0">
                <a:solidFill>
                  <a:schemeClr val="bg2">
                    <a:lumMod val="25000"/>
                  </a:schemeClr>
                </a:solidFill>
              </a:rPr>
              <a:t>)</a:t>
            </a:r>
            <a:r>
              <a:rPr lang="ko-KR" altLang="en-US" sz="1200" dirty="0">
                <a:solidFill>
                  <a:schemeClr val="bg2">
                    <a:lumMod val="25000"/>
                  </a:schemeClr>
                </a:solidFill>
              </a:rPr>
              <a:t>을 이용한 검색으로 </a:t>
            </a:r>
            <a:r>
              <a:rPr lang="ko-KR" altLang="en-US" sz="1200" dirty="0" err="1">
                <a:solidFill>
                  <a:schemeClr val="bg2">
                    <a:lumMod val="25000"/>
                  </a:schemeClr>
                </a:solidFill>
              </a:rPr>
              <a:t>네이버</a:t>
            </a:r>
            <a:r>
              <a:rPr lang="ko-KR" altLang="en-US" sz="1200" dirty="0">
                <a:solidFill>
                  <a:schemeClr val="bg2">
                    <a:lumMod val="25000"/>
                  </a:schemeClr>
                </a:solidFill>
              </a:rPr>
              <a:t> </a:t>
            </a:r>
            <a:r>
              <a:rPr lang="ko-KR" altLang="en-US" sz="1200" dirty="0" err="1">
                <a:solidFill>
                  <a:schemeClr val="bg2">
                    <a:lumMod val="25000"/>
                  </a:schemeClr>
                </a:solidFill>
              </a:rPr>
              <a:t>블로그</a:t>
            </a:r>
            <a:r>
              <a:rPr lang="ko-KR" altLang="en-US" sz="1200" dirty="0">
                <a:solidFill>
                  <a:schemeClr val="bg2">
                    <a:lumMod val="25000"/>
                  </a:schemeClr>
                </a:solidFill>
              </a:rPr>
              <a:t> 상위 </a:t>
            </a:r>
            <a:r>
              <a:rPr lang="en-US" altLang="ko-KR" sz="1200" dirty="0">
                <a:solidFill>
                  <a:schemeClr val="bg2">
                    <a:lumMod val="25000"/>
                  </a:schemeClr>
                </a:solidFill>
              </a:rPr>
              <a:t>3</a:t>
            </a:r>
            <a:r>
              <a:rPr lang="ko-KR" altLang="en-US" sz="1200" dirty="0">
                <a:solidFill>
                  <a:schemeClr val="bg2">
                    <a:lumMod val="25000"/>
                  </a:schemeClr>
                </a:solidFill>
              </a:rPr>
              <a:t>개를 사용자에게 보여줍니다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98783686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751580" cy="837565"/>
            <a:chOff x="554355" y="498475"/>
            <a:chExt cx="3751580" cy="837565"/>
          </a:xfrm>
        </p:grpSpPr>
        <p:sp>
          <p:nvSpPr>
            <p:cNvPr id="21" name="TextBox 20"/>
            <p:cNvSpPr txBox="1"/>
            <p:nvPr/>
          </p:nvSpPr>
          <p:spPr>
            <a:xfrm>
              <a:off x="554355" y="498475"/>
              <a:ext cx="375158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47065" y="1059180"/>
              <a:ext cx="3252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02. Play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[Random]</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323340"/>
          </a:xfrm>
          <a:prstGeom prst="rect">
            <a:avLst/>
          </a:prstGeom>
          <a:noFill/>
        </p:spPr>
        <p:txBody>
          <a:bodyPr wrap="square" rtlCol="0">
            <a:spAutoFit/>
          </a:bodyPr>
          <a:lstStyle/>
          <a:p>
            <a:pPr algn="ctr"/>
            <a:r>
              <a:rPr lang="en-US" altLang="ko-KR" sz="1600" b="1" dirty="0">
                <a:solidFill>
                  <a:srgbClr val="C00000"/>
                </a:solidFill>
              </a:rPr>
              <a:t>Play Random</a:t>
            </a:r>
          </a:p>
          <a:p>
            <a:pPr algn="ctr"/>
            <a:endParaRPr lang="en-US" altLang="ko-KR" sz="1600" b="1" dirty="0">
              <a:solidFill>
                <a:srgbClr val="FF0000"/>
              </a:solidFill>
            </a:endParaRPr>
          </a:p>
          <a:p>
            <a:pPr algn="ctr"/>
            <a:r>
              <a:rPr lang="en-US" altLang="ko-KR" sz="1200" dirty="0">
                <a:solidFill>
                  <a:schemeClr val="bg2">
                    <a:lumMod val="25000"/>
                  </a:schemeClr>
                </a:solidFill>
              </a:rPr>
              <a:t>Main &gt; Random </a:t>
            </a:r>
            <a:r>
              <a:rPr lang="ko-KR" altLang="en-US" sz="1200" dirty="0">
                <a:solidFill>
                  <a:schemeClr val="bg2">
                    <a:lumMod val="25000"/>
                  </a:schemeClr>
                </a:solidFill>
              </a:rPr>
              <a:t>탭으로 이동합니다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231265"/>
          </a:xfrm>
          <a:prstGeom prst="rect">
            <a:avLst/>
          </a:prstGeom>
          <a:noFill/>
        </p:spPr>
        <p:txBody>
          <a:bodyPr wrap="square" rtlCol="0">
            <a:spAutoFit/>
          </a:bodyPr>
          <a:lstStyle/>
          <a:p>
            <a:pPr algn="ctr"/>
            <a:r>
              <a:rPr lang="en-US" altLang="ko-KR" sz="1600" b="1" dirty="0">
                <a:solidFill>
                  <a:srgbClr val="C00000"/>
                </a:solidFill>
              </a:rPr>
              <a:t>Random</a:t>
            </a:r>
          </a:p>
          <a:p>
            <a:pPr algn="ctr"/>
            <a:endParaRPr lang="en-US" altLang="ko-KR" sz="1600" b="1" dirty="0">
              <a:solidFill>
                <a:srgbClr val="FF0000"/>
              </a:solidFill>
            </a:endParaRPr>
          </a:p>
          <a:p>
            <a:pPr algn="ctr"/>
            <a:r>
              <a:rPr lang="ko-KR" altLang="en-US" sz="1200" dirty="0">
                <a:solidFill>
                  <a:schemeClr val="bg2">
                    <a:lumMod val="25000"/>
                  </a:schemeClr>
                </a:solidFill>
              </a:rPr>
              <a:t>미세먼지와 날씨 </a:t>
            </a:r>
            <a:r>
              <a:rPr lang="en-US" altLang="ko-KR" sz="1200" dirty="0">
                <a:solidFill>
                  <a:schemeClr val="bg2">
                    <a:lumMod val="25000"/>
                  </a:schemeClr>
                </a:solidFill>
              </a:rPr>
              <a:t>API</a:t>
            </a:r>
            <a:r>
              <a:rPr lang="ko-KR" altLang="en-US" sz="1200" dirty="0">
                <a:solidFill>
                  <a:schemeClr val="bg2">
                    <a:lumMod val="25000"/>
                  </a:schemeClr>
                </a:solidFill>
              </a:rPr>
              <a:t>를 활용한 랜덤 추천을 진행합니다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631315"/>
          </a:xfrm>
          <a:prstGeom prst="rect">
            <a:avLst/>
          </a:prstGeom>
          <a:noFill/>
        </p:spPr>
        <p:txBody>
          <a:bodyPr wrap="square" rtlCol="0">
            <a:spAutoFit/>
          </a:bodyPr>
          <a:lstStyle/>
          <a:p>
            <a:pPr algn="ctr"/>
            <a:r>
              <a:rPr lang="en-US" altLang="ko-KR" sz="1600" b="1" dirty="0">
                <a:solidFill>
                  <a:srgbClr val="C00000"/>
                </a:solidFill>
              </a:rPr>
              <a:t>Random </a:t>
            </a:r>
            <a:r>
              <a:rPr lang="ko-KR" altLang="en-US" sz="1600" b="1" dirty="0">
                <a:solidFill>
                  <a:srgbClr val="C00000"/>
                </a:solidFill>
              </a:rPr>
              <a:t>특이점</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 유저가 </a:t>
            </a:r>
            <a:r>
              <a:rPr lang="en-US" altLang="ko-KR" sz="1200" dirty="0">
                <a:solidFill>
                  <a:schemeClr val="bg2">
                    <a:lumMod val="25000"/>
                  </a:schemeClr>
                </a:solidFill>
              </a:rPr>
              <a:t>Play </a:t>
            </a:r>
            <a:r>
              <a:rPr lang="ko-KR" altLang="en-US" sz="1200" dirty="0">
                <a:solidFill>
                  <a:schemeClr val="bg2">
                    <a:lumMod val="25000"/>
                  </a:schemeClr>
                </a:solidFill>
              </a:rPr>
              <a:t>선택을 고민할 때 </a:t>
            </a:r>
            <a:endParaRPr lang="en-US" altLang="ko-KR" sz="1200" dirty="0">
              <a:solidFill>
                <a:schemeClr val="bg2">
                  <a:lumMod val="25000"/>
                </a:schemeClr>
              </a:solidFill>
            </a:endParaRPr>
          </a:p>
          <a:p>
            <a:pPr algn="ctr"/>
            <a:r>
              <a:rPr lang="ko-KR" altLang="en-US" sz="1200" dirty="0">
                <a:solidFill>
                  <a:schemeClr val="bg2">
                    <a:lumMod val="25000"/>
                  </a:schemeClr>
                </a:solidFill>
              </a:rPr>
              <a:t>사용하기 적합한 실내</a:t>
            </a:r>
            <a:r>
              <a:rPr lang="en-US" altLang="ko-KR" sz="1200" dirty="0">
                <a:solidFill>
                  <a:schemeClr val="bg2">
                    <a:lumMod val="25000"/>
                  </a:schemeClr>
                </a:solidFill>
              </a:rPr>
              <a:t>/</a:t>
            </a:r>
            <a:r>
              <a:rPr lang="ko-KR" altLang="en-US" sz="1200" dirty="0">
                <a:solidFill>
                  <a:schemeClr val="bg2">
                    <a:lumMod val="25000"/>
                  </a:schemeClr>
                </a:solidFill>
              </a:rPr>
              <a:t>외 </a:t>
            </a:r>
            <a:endParaRPr lang="en-US" altLang="ko-KR" sz="1200" dirty="0">
              <a:solidFill>
                <a:schemeClr val="bg2">
                  <a:lumMod val="25000"/>
                </a:schemeClr>
              </a:solidFill>
            </a:endParaRPr>
          </a:p>
          <a:p>
            <a:pPr algn="ctr"/>
            <a:r>
              <a:rPr lang="ko-KR" altLang="en-US" sz="1200" dirty="0">
                <a:solidFill>
                  <a:schemeClr val="bg2">
                    <a:lumMod val="25000"/>
                  </a:schemeClr>
                </a:solidFill>
              </a:rPr>
              <a:t>랜덤 추천을 진행합니다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40" name="타원 39"/>
          <p:cNvSpPr/>
          <p:nvPr/>
        </p:nvSpPr>
        <p:spPr>
          <a:xfrm>
            <a:off x="585724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p:cNvSpPr txBox="1"/>
          <p:nvPr/>
        </p:nvSpPr>
        <p:spPr>
          <a:xfrm>
            <a:off x="5857240" y="5589905"/>
            <a:ext cx="1460500" cy="646430"/>
          </a:xfrm>
          <a:prstGeom prst="rect">
            <a:avLst/>
          </a:prstGeom>
          <a:noFill/>
        </p:spPr>
        <p:txBody>
          <a:bodyPr wrap="square" rtlCol="0">
            <a:spAutoFit/>
          </a:bodyPr>
          <a:lstStyle/>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Random </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5 </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포인트가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차감됩니다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TextBox 41"/>
          <p:cNvSpPr txBox="1"/>
          <p:nvPr/>
        </p:nvSpPr>
        <p:spPr>
          <a:xfrm>
            <a:off x="6981825" y="6134735"/>
            <a:ext cx="910590" cy="369570"/>
          </a:xfrm>
          <a:prstGeom prst="rect">
            <a:avLst/>
          </a:prstGeom>
          <a:noFill/>
        </p:spPr>
        <p:txBody>
          <a:bodyPr wrap="square" rtlCol="0">
            <a:spAutoFit/>
          </a:bodyPr>
          <a:lstStyle/>
          <a:p>
            <a:pPr algn="ctr"/>
            <a:r>
              <a:rPr lang="en-US" altLang="ko-KR" dirty="0">
                <a:solidFill>
                  <a:srgbClr val="C00000"/>
                </a:solidFill>
              </a:rPr>
              <a:t>- 5P</a:t>
            </a:r>
            <a:endParaRPr lang="ko-KR" altLang="en-US" dirty="0">
              <a:solidFill>
                <a:srgbClr val="C00000"/>
              </a:solidFill>
            </a:endParaRPr>
          </a:p>
        </p:txBody>
      </p:sp>
      <p:sp>
        <p:nvSpPr>
          <p:cNvPr id="43" name="직사각형 4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5" name="TextBox 5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6" name="TextBox 5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14930266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751580" cy="837565"/>
            <a:chOff x="554355" y="498475"/>
            <a:chExt cx="3751580" cy="837565"/>
          </a:xfrm>
        </p:grpSpPr>
        <p:sp>
          <p:nvSpPr>
            <p:cNvPr id="21" name="TextBox 20"/>
            <p:cNvSpPr txBox="1"/>
            <p:nvPr/>
          </p:nvSpPr>
          <p:spPr>
            <a:xfrm>
              <a:off x="554355" y="498475"/>
              <a:ext cx="375158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47065" y="1059180"/>
              <a:ext cx="3252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03. Community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[CRUD]</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2061845"/>
          </a:xfrm>
          <a:prstGeom prst="rect">
            <a:avLst/>
          </a:prstGeom>
          <a:noFill/>
        </p:spPr>
        <p:txBody>
          <a:bodyPr wrap="square" rtlCol="0">
            <a:spAutoFit/>
          </a:bodyPr>
          <a:lstStyle/>
          <a:p>
            <a:pPr algn="ctr"/>
            <a:r>
              <a:rPr lang="ko-KR" altLang="en-US" sz="1600" b="1" dirty="0" err="1">
                <a:solidFill>
                  <a:srgbClr val="C00000"/>
                </a:solidFill>
              </a:rPr>
              <a:t>게시글</a:t>
            </a:r>
            <a:r>
              <a:rPr lang="ko-KR" altLang="en-US" sz="1600" b="1" dirty="0">
                <a:solidFill>
                  <a:srgbClr val="C00000"/>
                </a:solidFill>
              </a:rPr>
              <a:t> 작성</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Main &gt; Community </a:t>
            </a:r>
            <a:r>
              <a:rPr lang="ko-KR" altLang="en-US" sz="1200" dirty="0">
                <a:solidFill>
                  <a:schemeClr val="bg2">
                    <a:lumMod val="25000"/>
                  </a:schemeClr>
                </a:solidFill>
              </a:rPr>
              <a:t>로 이동합니다</a:t>
            </a:r>
            <a:r>
              <a:rPr lang="en-US" altLang="ko-KR" sz="1200" dirty="0">
                <a:solidFill>
                  <a:schemeClr val="bg2">
                    <a:lumMod val="25000"/>
                  </a:schemeClr>
                </a:solidFill>
              </a:rPr>
              <a:t>. </a:t>
            </a:r>
            <a:r>
              <a:rPr lang="ko-KR" altLang="en-US" sz="1200" dirty="0">
                <a:solidFill>
                  <a:schemeClr val="bg2">
                    <a:lumMod val="25000"/>
                  </a:schemeClr>
                </a:solidFill>
              </a:rPr>
              <a:t>글쓰기 버튼 클릭 후 </a:t>
            </a:r>
            <a:endParaRPr lang="en-US" altLang="ko-KR" sz="1200" dirty="0">
              <a:solidFill>
                <a:schemeClr val="bg2">
                  <a:lumMod val="25000"/>
                </a:schemeClr>
              </a:solidFill>
            </a:endParaRPr>
          </a:p>
          <a:p>
            <a:pPr algn="ctr"/>
            <a:r>
              <a:rPr lang="ko-KR" altLang="en-US" sz="1200" dirty="0" err="1">
                <a:solidFill>
                  <a:schemeClr val="bg2">
                    <a:lumMod val="25000"/>
                  </a:schemeClr>
                </a:solidFill>
              </a:rPr>
              <a:t>게시글</a:t>
            </a:r>
            <a:r>
              <a:rPr lang="ko-KR" altLang="en-US" sz="1200" dirty="0">
                <a:solidFill>
                  <a:schemeClr val="bg2">
                    <a:lumMod val="25000"/>
                  </a:schemeClr>
                </a:solidFill>
              </a:rPr>
              <a:t> 작성이 가능하며</a:t>
            </a:r>
            <a:r>
              <a:rPr lang="en-US" altLang="ko-KR" sz="1200" dirty="0">
                <a:solidFill>
                  <a:schemeClr val="bg2">
                    <a:lumMod val="25000"/>
                  </a:schemeClr>
                </a:solidFill>
              </a:rPr>
              <a:t>, </a:t>
            </a:r>
          </a:p>
          <a:p>
            <a:pPr algn="ctr"/>
            <a:r>
              <a:rPr lang="ko-KR" altLang="en-US" sz="1200" dirty="0">
                <a:solidFill>
                  <a:schemeClr val="bg2">
                    <a:lumMod val="25000"/>
                  </a:schemeClr>
                </a:solidFill>
              </a:rPr>
              <a:t>첨부파일을 등록할 수 있습니다</a:t>
            </a:r>
            <a:r>
              <a:rPr lang="en-US" altLang="ko-KR" sz="1200" dirty="0">
                <a:solidFill>
                  <a:schemeClr val="bg2">
                    <a:lumMod val="25000"/>
                  </a:schemeClr>
                </a:solidFill>
              </a:rPr>
              <a:t>. </a:t>
            </a:r>
          </a:p>
          <a:p>
            <a:pPr algn="ctr"/>
            <a:r>
              <a:rPr lang="ko-KR" altLang="en-US" sz="1200" dirty="0">
                <a:solidFill>
                  <a:schemeClr val="bg2">
                    <a:lumMod val="25000"/>
                  </a:schemeClr>
                </a:solidFill>
              </a:rPr>
              <a:t>작성자의 아이디로 폴더를 만들어 해당 경로에 파일을 저장합니다</a:t>
            </a:r>
            <a:r>
              <a:rPr lang="en-US" altLang="ko-KR" sz="1200" dirty="0">
                <a:solidFill>
                  <a:schemeClr val="bg2">
                    <a:lumMod val="25000"/>
                  </a:schemeClr>
                </a:solidFill>
              </a:rPr>
              <a:t>. </a:t>
            </a:r>
          </a:p>
          <a:p>
            <a:pPr algn="ctr"/>
            <a:r>
              <a:rPr lang="ko-KR" altLang="en-US" sz="1200" dirty="0">
                <a:solidFill>
                  <a:schemeClr val="bg2">
                    <a:lumMod val="25000"/>
                  </a:schemeClr>
                </a:solidFill>
              </a:rPr>
              <a:t>만약 같은 아이디의 폴더가 있는 경우에는 폴더를 생성하지 않습니다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954405"/>
          </a:xfrm>
          <a:prstGeom prst="rect">
            <a:avLst/>
          </a:prstGeom>
          <a:noFill/>
        </p:spPr>
        <p:txBody>
          <a:bodyPr wrap="square" rtlCol="0">
            <a:spAutoFit/>
          </a:bodyPr>
          <a:lstStyle/>
          <a:p>
            <a:pPr algn="ctr"/>
            <a:r>
              <a:rPr lang="ko-KR" altLang="en-US" sz="1600" b="1" dirty="0" err="1">
                <a:solidFill>
                  <a:srgbClr val="C00000"/>
                </a:solidFill>
              </a:rPr>
              <a:t>게시글</a:t>
            </a:r>
            <a:r>
              <a:rPr lang="ko-KR" altLang="en-US" sz="1600" b="1" dirty="0">
                <a:solidFill>
                  <a:srgbClr val="C00000"/>
                </a:solidFill>
              </a:rPr>
              <a:t> 수정</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본인이 작성한 글만 수정 가능하며 첨부파일 수정도 가능합니다</a:t>
            </a:r>
            <a:r>
              <a:rPr lang="en-US" altLang="ko-KR" sz="1200" dirty="0">
                <a:solidFill>
                  <a:schemeClr val="bg2">
                    <a:lumMod val="25000"/>
                  </a:schemeClr>
                </a:solidFill>
              </a:rPr>
              <a:t>.</a:t>
            </a:r>
            <a:endParaRPr lang="en-US" altLang="ko-KR"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2554605"/>
          </a:xfrm>
          <a:prstGeom prst="rect">
            <a:avLst/>
          </a:prstGeom>
          <a:noFill/>
        </p:spPr>
        <p:txBody>
          <a:bodyPr wrap="square" rtlCol="0">
            <a:spAutoFit/>
          </a:bodyPr>
          <a:lstStyle/>
          <a:p>
            <a:pPr algn="ctr"/>
            <a:r>
              <a:rPr lang="ko-KR" altLang="en-US" sz="1600" b="1" dirty="0" err="1">
                <a:solidFill>
                  <a:srgbClr val="C00000"/>
                </a:solidFill>
              </a:rPr>
              <a:t>게시글</a:t>
            </a:r>
            <a:r>
              <a:rPr lang="ko-KR" altLang="en-US" sz="1600" b="1" dirty="0">
                <a:solidFill>
                  <a:srgbClr val="C00000"/>
                </a:solidFill>
              </a:rPr>
              <a:t> 삭제</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본인이 작성한 글만 </a:t>
            </a:r>
            <a:endParaRPr lang="en-US" altLang="ko-KR" sz="1200" dirty="0">
              <a:solidFill>
                <a:schemeClr val="bg2">
                  <a:lumMod val="25000"/>
                </a:schemeClr>
              </a:solidFill>
            </a:endParaRPr>
          </a:p>
          <a:p>
            <a:pPr algn="ctr"/>
            <a:r>
              <a:rPr lang="ko-KR" altLang="en-US" sz="1200" dirty="0">
                <a:solidFill>
                  <a:schemeClr val="bg2">
                    <a:lumMod val="25000"/>
                  </a:schemeClr>
                </a:solidFill>
              </a:rPr>
              <a:t>삭제 가능하며 해당 사용자의 </a:t>
            </a:r>
            <a:endParaRPr lang="en-US" altLang="ko-KR" sz="1200" dirty="0">
              <a:solidFill>
                <a:schemeClr val="bg2">
                  <a:lumMod val="25000"/>
                </a:schemeClr>
              </a:solidFill>
            </a:endParaRPr>
          </a:p>
          <a:p>
            <a:pPr algn="ctr"/>
            <a:r>
              <a:rPr lang="ko-KR" altLang="en-US" sz="1200" dirty="0">
                <a:solidFill>
                  <a:schemeClr val="bg2">
                    <a:lumMod val="25000"/>
                  </a:schemeClr>
                </a:solidFill>
              </a:rPr>
              <a:t>계정 비밀번호를 확인한 후</a:t>
            </a:r>
            <a:r>
              <a:rPr lang="en-US" altLang="ko-KR" sz="1200" dirty="0">
                <a:solidFill>
                  <a:schemeClr val="bg2">
                    <a:lumMod val="25000"/>
                  </a:schemeClr>
                </a:solidFill>
              </a:rPr>
              <a:t>, </a:t>
            </a:r>
          </a:p>
          <a:p>
            <a:pPr algn="ctr"/>
            <a:r>
              <a:rPr lang="ko-KR" altLang="en-US" sz="1200" dirty="0">
                <a:solidFill>
                  <a:schemeClr val="bg2">
                    <a:lumMod val="25000"/>
                  </a:schemeClr>
                </a:solidFill>
              </a:rPr>
              <a:t>일치하면 삭제 </a:t>
            </a:r>
            <a:r>
              <a:rPr lang="ko-KR" altLang="en-US" sz="1200" dirty="0" err="1">
                <a:solidFill>
                  <a:schemeClr val="bg2">
                    <a:lumMod val="25000"/>
                  </a:schemeClr>
                </a:solidFill>
              </a:rPr>
              <a:t>메서드가</a:t>
            </a:r>
            <a:r>
              <a:rPr lang="ko-KR" altLang="en-US" sz="1200" dirty="0">
                <a:solidFill>
                  <a:schemeClr val="bg2">
                    <a:lumMod val="25000"/>
                  </a:schemeClr>
                </a:solidFill>
              </a:rPr>
              <a:t> 실행됩니다</a:t>
            </a:r>
            <a:r>
              <a:rPr lang="en-US" altLang="ko-KR" sz="1200" dirty="0">
                <a:solidFill>
                  <a:schemeClr val="bg2">
                    <a:lumMod val="25000"/>
                  </a:schemeClr>
                </a:solidFill>
              </a:rPr>
              <a:t>. </a:t>
            </a:r>
          </a:p>
          <a:p>
            <a:pPr algn="ctr"/>
            <a:r>
              <a:rPr lang="ko-KR" altLang="en-US" sz="1200" dirty="0">
                <a:solidFill>
                  <a:schemeClr val="bg2">
                    <a:lumMod val="25000"/>
                  </a:schemeClr>
                </a:solidFill>
              </a:rPr>
              <a:t>사용자의 아이디로 만들어진 </a:t>
            </a:r>
            <a:endParaRPr lang="en-US" altLang="ko-KR" sz="1200" dirty="0">
              <a:solidFill>
                <a:schemeClr val="bg2">
                  <a:lumMod val="25000"/>
                </a:schemeClr>
              </a:solidFill>
            </a:endParaRPr>
          </a:p>
          <a:p>
            <a:pPr algn="ctr"/>
            <a:r>
              <a:rPr lang="en-US" altLang="ko-KR" sz="1200" dirty="0">
                <a:solidFill>
                  <a:schemeClr val="bg2">
                    <a:lumMod val="25000"/>
                  </a:schemeClr>
                </a:solidFill>
              </a:rPr>
              <a:t>upload </a:t>
            </a:r>
            <a:r>
              <a:rPr lang="ko-KR" altLang="en-US" sz="1200" dirty="0">
                <a:solidFill>
                  <a:schemeClr val="bg2">
                    <a:lumMod val="25000"/>
                  </a:schemeClr>
                </a:solidFill>
              </a:rPr>
              <a:t>하위 폴더에 첨부했던 파일과 일치하는 파일이 존재하는지 </a:t>
            </a:r>
            <a:endParaRPr lang="en-US" altLang="ko-KR" sz="1200" dirty="0">
              <a:solidFill>
                <a:schemeClr val="bg2">
                  <a:lumMod val="25000"/>
                </a:schemeClr>
              </a:solidFill>
            </a:endParaRPr>
          </a:p>
          <a:p>
            <a:pPr algn="ctr"/>
            <a:r>
              <a:rPr lang="ko-KR" altLang="en-US" sz="1200" dirty="0">
                <a:solidFill>
                  <a:schemeClr val="bg2">
                    <a:lumMod val="25000"/>
                  </a:schemeClr>
                </a:solidFill>
              </a:rPr>
              <a:t>확인한 후</a:t>
            </a:r>
            <a:r>
              <a:rPr lang="en-US" altLang="ko-KR" sz="1200" dirty="0">
                <a:solidFill>
                  <a:schemeClr val="bg2">
                    <a:lumMod val="25000"/>
                  </a:schemeClr>
                </a:solidFill>
              </a:rPr>
              <a:t>, </a:t>
            </a:r>
            <a:r>
              <a:rPr lang="ko-KR" altLang="en-US" sz="1200" dirty="0">
                <a:solidFill>
                  <a:schemeClr val="bg2">
                    <a:lumMod val="25000"/>
                  </a:schemeClr>
                </a:solidFill>
              </a:rPr>
              <a:t>함께 삭제됩니다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42" name="직선 화살표 연결선 41"/>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5" name="TextBox 5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6" name="TextBox 5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29473818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3751580" cy="837565"/>
            <a:chOff x="554355" y="498475"/>
            <a:chExt cx="3751580" cy="837565"/>
          </a:xfrm>
        </p:grpSpPr>
        <p:sp>
          <p:nvSpPr>
            <p:cNvPr id="21" name="TextBox 20"/>
            <p:cNvSpPr txBox="1"/>
            <p:nvPr/>
          </p:nvSpPr>
          <p:spPr>
            <a:xfrm>
              <a:off x="554355" y="498475"/>
              <a:ext cx="375158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47065" y="1059180"/>
              <a:ext cx="3252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03. Community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리스트</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2061845"/>
          </a:xfrm>
          <a:prstGeom prst="rect">
            <a:avLst/>
          </a:prstGeom>
          <a:noFill/>
        </p:spPr>
        <p:txBody>
          <a:bodyPr wrap="square" rtlCol="0">
            <a:spAutoFit/>
          </a:bodyPr>
          <a:lstStyle/>
          <a:p>
            <a:pPr algn="ctr"/>
            <a:r>
              <a:rPr lang="en-US" altLang="ko-KR" sz="1600" b="1" dirty="0">
                <a:solidFill>
                  <a:srgbClr val="C00000"/>
                </a:solidFill>
              </a:rPr>
              <a:t>Community</a:t>
            </a:r>
            <a:r>
              <a:rPr lang="ko-KR" altLang="en-US" sz="1600" b="1" dirty="0">
                <a:solidFill>
                  <a:srgbClr val="C00000"/>
                </a:solidFill>
              </a:rPr>
              <a:t> 게시판</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전체 </a:t>
            </a:r>
            <a:r>
              <a:rPr lang="ko-KR" altLang="en-US" sz="1200" dirty="0" err="1">
                <a:solidFill>
                  <a:schemeClr val="bg2">
                    <a:lumMod val="25000"/>
                  </a:schemeClr>
                </a:solidFill>
              </a:rPr>
              <a:t>게시글</a:t>
            </a:r>
            <a:r>
              <a:rPr lang="ko-KR" altLang="en-US" sz="1200" dirty="0">
                <a:solidFill>
                  <a:schemeClr val="bg2">
                    <a:lumMod val="25000"/>
                  </a:schemeClr>
                </a:solidFill>
              </a:rPr>
              <a:t> 리스트를 보여주며 </a:t>
            </a:r>
            <a:endParaRPr lang="en-US" altLang="ko-KR" sz="1200" dirty="0">
              <a:solidFill>
                <a:schemeClr val="bg2">
                  <a:lumMod val="25000"/>
                </a:schemeClr>
              </a:solidFill>
            </a:endParaRPr>
          </a:p>
          <a:p>
            <a:pPr algn="ctr"/>
            <a:r>
              <a:rPr lang="ko-KR" altLang="en-US" sz="1200" dirty="0" err="1">
                <a:solidFill>
                  <a:schemeClr val="bg2">
                    <a:lumMod val="25000"/>
                  </a:schemeClr>
                </a:solidFill>
              </a:rPr>
              <a:t>공지글은</a:t>
            </a:r>
            <a:r>
              <a:rPr lang="ko-KR" altLang="en-US" sz="1200" dirty="0">
                <a:solidFill>
                  <a:schemeClr val="bg2">
                    <a:lumMod val="25000"/>
                  </a:schemeClr>
                </a:solidFill>
              </a:rPr>
              <a:t> 모든 글 중 </a:t>
            </a:r>
            <a:r>
              <a:rPr lang="ko-KR" altLang="en-US" sz="1200" dirty="0" err="1">
                <a:solidFill>
                  <a:schemeClr val="bg2">
                    <a:lumMod val="25000"/>
                  </a:schemeClr>
                </a:solidFill>
              </a:rPr>
              <a:t>최상단에</a:t>
            </a:r>
            <a:r>
              <a:rPr lang="ko-KR" altLang="en-US" sz="1200" dirty="0">
                <a:solidFill>
                  <a:schemeClr val="bg2">
                    <a:lumMod val="25000"/>
                  </a:schemeClr>
                </a:solidFill>
              </a:rPr>
              <a:t> 위치합니다</a:t>
            </a:r>
            <a:r>
              <a:rPr lang="en-US" altLang="ko-KR" sz="1200" dirty="0">
                <a:solidFill>
                  <a:schemeClr val="bg2">
                    <a:lumMod val="25000"/>
                  </a:schemeClr>
                </a:solidFill>
              </a:rPr>
              <a:t>. </a:t>
            </a:r>
            <a:r>
              <a:rPr lang="ko-KR" altLang="en-US" sz="1200" dirty="0">
                <a:solidFill>
                  <a:schemeClr val="bg2">
                    <a:lumMod val="25000"/>
                  </a:schemeClr>
                </a:solidFill>
              </a:rPr>
              <a:t>오늘 작성된 </a:t>
            </a:r>
            <a:r>
              <a:rPr lang="ko-KR" altLang="en-US" sz="1200" dirty="0" err="1">
                <a:solidFill>
                  <a:schemeClr val="bg2">
                    <a:lumMod val="25000"/>
                  </a:schemeClr>
                </a:solidFill>
              </a:rPr>
              <a:t>최신글에는</a:t>
            </a:r>
            <a:r>
              <a:rPr lang="ko-KR" altLang="en-US" sz="1200" dirty="0">
                <a:solidFill>
                  <a:schemeClr val="bg2">
                    <a:lumMod val="25000"/>
                  </a:schemeClr>
                </a:solidFill>
              </a:rPr>
              <a:t> </a:t>
            </a:r>
            <a:r>
              <a:rPr lang="en-US" altLang="ko-KR" sz="1200" dirty="0">
                <a:solidFill>
                  <a:srgbClr val="FFC000"/>
                </a:solidFill>
              </a:rPr>
              <a:t>NEW</a:t>
            </a:r>
            <a:r>
              <a:rPr lang="en-US" altLang="ko-KR" sz="1200" dirty="0">
                <a:solidFill>
                  <a:schemeClr val="bg2">
                    <a:lumMod val="25000"/>
                  </a:schemeClr>
                </a:solidFill>
              </a:rPr>
              <a:t> </a:t>
            </a:r>
            <a:r>
              <a:rPr lang="ko-KR" altLang="en-US" sz="1200" dirty="0">
                <a:solidFill>
                  <a:schemeClr val="bg2">
                    <a:lumMod val="25000"/>
                  </a:schemeClr>
                </a:solidFill>
              </a:rPr>
              <a:t>태그를</a:t>
            </a:r>
            <a:r>
              <a:rPr lang="en-US" altLang="ko-KR" sz="1200" dirty="0">
                <a:solidFill>
                  <a:schemeClr val="bg2">
                    <a:lumMod val="25000"/>
                  </a:schemeClr>
                </a:solidFill>
              </a:rPr>
              <a:t>, </a:t>
            </a:r>
            <a:r>
              <a:rPr lang="ko-KR" altLang="en-US" sz="1200" dirty="0">
                <a:solidFill>
                  <a:schemeClr val="bg2">
                    <a:lumMod val="25000"/>
                  </a:schemeClr>
                </a:solidFill>
              </a:rPr>
              <a:t>실시간 </a:t>
            </a:r>
            <a:r>
              <a:rPr lang="ko-KR" altLang="en-US" sz="1200" dirty="0" err="1">
                <a:solidFill>
                  <a:schemeClr val="bg2">
                    <a:lumMod val="25000"/>
                  </a:schemeClr>
                </a:solidFill>
              </a:rPr>
              <a:t>인기글</a:t>
            </a:r>
            <a:r>
              <a:rPr lang="ko-KR" altLang="en-US" sz="1200" dirty="0">
                <a:solidFill>
                  <a:schemeClr val="bg2">
                    <a:lumMod val="25000"/>
                  </a:schemeClr>
                </a:solidFill>
              </a:rPr>
              <a:t> </a:t>
            </a:r>
            <a:r>
              <a:rPr lang="en-US" altLang="ko-KR" sz="1200" dirty="0">
                <a:solidFill>
                  <a:schemeClr val="bg2">
                    <a:lumMod val="25000"/>
                  </a:schemeClr>
                </a:solidFill>
              </a:rPr>
              <a:t>1</a:t>
            </a:r>
            <a:r>
              <a:rPr lang="ko-KR" altLang="en-US" sz="1200" dirty="0">
                <a:solidFill>
                  <a:schemeClr val="bg2">
                    <a:lumMod val="25000"/>
                  </a:schemeClr>
                </a:solidFill>
              </a:rPr>
              <a:t>위부터 </a:t>
            </a:r>
            <a:r>
              <a:rPr lang="en-US" altLang="ko-KR" sz="1200" dirty="0">
                <a:solidFill>
                  <a:schemeClr val="bg2">
                    <a:lumMod val="25000"/>
                  </a:schemeClr>
                </a:solidFill>
              </a:rPr>
              <a:t>5</a:t>
            </a:r>
            <a:r>
              <a:rPr lang="ko-KR" altLang="en-US" sz="1200" dirty="0">
                <a:solidFill>
                  <a:schemeClr val="bg2">
                    <a:lumMod val="25000"/>
                  </a:schemeClr>
                </a:solidFill>
              </a:rPr>
              <a:t>위까지는 </a:t>
            </a:r>
            <a:r>
              <a:rPr lang="en-US" altLang="ko-KR" sz="1200" dirty="0">
                <a:solidFill>
                  <a:srgbClr val="C00000"/>
                </a:solidFill>
              </a:rPr>
              <a:t>BEST</a:t>
            </a:r>
            <a:r>
              <a:rPr lang="en-US" altLang="ko-KR" sz="1200" dirty="0">
                <a:solidFill>
                  <a:schemeClr val="bg2">
                    <a:lumMod val="25000"/>
                  </a:schemeClr>
                </a:solidFill>
              </a:rPr>
              <a:t> </a:t>
            </a:r>
            <a:r>
              <a:rPr lang="ko-KR" altLang="en-US" sz="1200" dirty="0">
                <a:solidFill>
                  <a:schemeClr val="bg2">
                    <a:lumMod val="25000"/>
                  </a:schemeClr>
                </a:solidFill>
              </a:rPr>
              <a:t>태그가 붙습니다</a:t>
            </a:r>
            <a:r>
              <a:rPr lang="en-US" altLang="ko-KR" sz="1200" dirty="0">
                <a:solidFill>
                  <a:schemeClr val="bg2">
                    <a:lumMod val="25000"/>
                  </a:schemeClr>
                </a:solidFill>
              </a:rPr>
              <a:t>. </a:t>
            </a:r>
          </a:p>
          <a:p>
            <a:pPr algn="ctr"/>
            <a:r>
              <a:rPr lang="ko-KR" altLang="en-US" sz="1200" dirty="0">
                <a:solidFill>
                  <a:schemeClr val="bg2">
                    <a:lumMod val="25000"/>
                  </a:schemeClr>
                </a:solidFill>
              </a:rPr>
              <a:t>제목 옆에는 </a:t>
            </a:r>
            <a:r>
              <a:rPr lang="ko-KR" altLang="en-US" sz="1200" dirty="0" err="1">
                <a:solidFill>
                  <a:schemeClr val="bg2">
                    <a:lumMod val="25000"/>
                  </a:schemeClr>
                </a:solidFill>
              </a:rPr>
              <a:t>댓글</a:t>
            </a:r>
            <a:r>
              <a:rPr lang="ko-KR" altLang="en-US" sz="1200" dirty="0">
                <a:solidFill>
                  <a:schemeClr val="bg2">
                    <a:lumMod val="25000"/>
                  </a:schemeClr>
                </a:solidFill>
              </a:rPr>
              <a:t> 개수를 보여주며 조회수</a:t>
            </a:r>
            <a:r>
              <a:rPr lang="en-US" altLang="ko-KR" sz="1200" dirty="0">
                <a:solidFill>
                  <a:schemeClr val="bg2">
                    <a:lumMod val="25000"/>
                  </a:schemeClr>
                </a:solidFill>
              </a:rPr>
              <a:t>, </a:t>
            </a:r>
            <a:r>
              <a:rPr lang="ko-KR" altLang="en-US" sz="1200" dirty="0">
                <a:solidFill>
                  <a:schemeClr val="bg2">
                    <a:lumMod val="25000"/>
                  </a:schemeClr>
                </a:solidFill>
              </a:rPr>
              <a:t>좋아요 수</a:t>
            </a:r>
            <a:r>
              <a:rPr lang="en-US" altLang="ko-KR" sz="1200" dirty="0">
                <a:solidFill>
                  <a:schemeClr val="bg2">
                    <a:lumMod val="25000"/>
                  </a:schemeClr>
                </a:solidFill>
              </a:rPr>
              <a:t>, </a:t>
            </a:r>
            <a:r>
              <a:rPr lang="ko-KR" altLang="en-US" sz="1200" dirty="0">
                <a:solidFill>
                  <a:schemeClr val="bg2">
                    <a:lumMod val="25000"/>
                  </a:schemeClr>
                </a:solidFill>
              </a:rPr>
              <a:t>작성자 등의 기본 정보를 볼 수 있습니다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692910"/>
          </a:xfrm>
          <a:prstGeom prst="rect">
            <a:avLst/>
          </a:prstGeom>
          <a:noFill/>
        </p:spPr>
        <p:txBody>
          <a:bodyPr wrap="square" rtlCol="0">
            <a:spAutoFit/>
          </a:bodyPr>
          <a:lstStyle/>
          <a:p>
            <a:pPr algn="ctr"/>
            <a:r>
              <a:rPr lang="ko-KR" altLang="en-US" sz="1600" b="1" dirty="0">
                <a:solidFill>
                  <a:srgbClr val="C00000"/>
                </a:solidFill>
              </a:rPr>
              <a:t>실시간 </a:t>
            </a:r>
            <a:r>
              <a:rPr lang="ko-KR" altLang="en-US" sz="1600" b="1" dirty="0" err="1">
                <a:solidFill>
                  <a:srgbClr val="C00000"/>
                </a:solidFill>
              </a:rPr>
              <a:t>인기글</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추천이 많은 순서로 정렬한 </a:t>
            </a:r>
            <a:endParaRPr lang="en-US" altLang="ko-KR" sz="1200" dirty="0">
              <a:solidFill>
                <a:schemeClr val="bg2">
                  <a:lumMod val="25000"/>
                </a:schemeClr>
              </a:solidFill>
            </a:endParaRPr>
          </a:p>
          <a:p>
            <a:pPr algn="ctr"/>
            <a:r>
              <a:rPr lang="ko-KR" altLang="en-US" sz="1200" dirty="0" err="1">
                <a:solidFill>
                  <a:schemeClr val="bg2">
                    <a:lumMod val="25000"/>
                  </a:schemeClr>
                </a:solidFill>
              </a:rPr>
              <a:t>인기글</a:t>
            </a:r>
            <a:r>
              <a:rPr lang="ko-KR" altLang="en-US" sz="1200" dirty="0">
                <a:solidFill>
                  <a:schemeClr val="bg2">
                    <a:lumMod val="25000"/>
                  </a:schemeClr>
                </a:solidFill>
              </a:rPr>
              <a:t> 리스트입니다</a:t>
            </a:r>
            <a:r>
              <a:rPr lang="en-US" altLang="ko-KR" sz="1200" dirty="0">
                <a:solidFill>
                  <a:schemeClr val="bg2">
                    <a:lumMod val="25000"/>
                  </a:schemeClr>
                </a:solidFill>
              </a:rPr>
              <a:t>. </a:t>
            </a:r>
          </a:p>
          <a:p>
            <a:pPr algn="ctr"/>
            <a:r>
              <a:rPr lang="ko-KR" altLang="en-US" sz="1200" dirty="0">
                <a:solidFill>
                  <a:schemeClr val="bg2">
                    <a:lumMod val="25000"/>
                  </a:schemeClr>
                </a:solidFill>
              </a:rPr>
              <a:t>추천 개수가 같을 경우 </a:t>
            </a:r>
            <a:endParaRPr lang="en-US" altLang="ko-KR" sz="1200" dirty="0">
              <a:solidFill>
                <a:schemeClr val="bg2">
                  <a:lumMod val="25000"/>
                </a:schemeClr>
              </a:solidFill>
            </a:endParaRPr>
          </a:p>
          <a:p>
            <a:pPr algn="ctr"/>
            <a:r>
              <a:rPr lang="ko-KR" altLang="en-US" sz="1200" dirty="0" err="1">
                <a:solidFill>
                  <a:schemeClr val="bg2">
                    <a:lumMod val="25000"/>
                  </a:schemeClr>
                </a:solidFill>
              </a:rPr>
              <a:t>최신글</a:t>
            </a:r>
            <a:r>
              <a:rPr lang="ko-KR" altLang="en-US" sz="1200" dirty="0">
                <a:solidFill>
                  <a:schemeClr val="bg2">
                    <a:lumMod val="25000"/>
                  </a:schemeClr>
                </a:solidFill>
              </a:rPr>
              <a:t> 기준으로 정렬하였습니다</a:t>
            </a:r>
            <a:r>
              <a:rPr lang="en-US" altLang="ko-KR" sz="1200" dirty="0">
                <a:solidFill>
                  <a:schemeClr val="bg2">
                    <a:lumMod val="25000"/>
                  </a:schemeClr>
                </a:solidFill>
              </a:rPr>
              <a:t>. </a:t>
            </a:r>
          </a:p>
          <a:p>
            <a:pPr algn="ctr"/>
            <a:r>
              <a:rPr lang="en-US" altLang="ko-KR" sz="1200" dirty="0">
                <a:solidFill>
                  <a:schemeClr val="bg2">
                    <a:lumMod val="25000"/>
                  </a:schemeClr>
                </a:solidFill>
              </a:rPr>
              <a:t>1</a:t>
            </a:r>
            <a:r>
              <a:rPr lang="ko-KR" altLang="en-US" sz="1200" dirty="0">
                <a:solidFill>
                  <a:schemeClr val="bg2">
                    <a:lumMod val="25000"/>
                  </a:schemeClr>
                </a:solidFill>
              </a:rPr>
              <a:t>위부터 </a:t>
            </a:r>
            <a:r>
              <a:rPr lang="en-US" altLang="ko-KR" sz="1200" dirty="0">
                <a:solidFill>
                  <a:schemeClr val="bg2">
                    <a:lumMod val="25000"/>
                  </a:schemeClr>
                </a:solidFill>
              </a:rPr>
              <a:t>3</a:t>
            </a:r>
            <a:r>
              <a:rPr lang="ko-KR" altLang="en-US" sz="1200" dirty="0">
                <a:solidFill>
                  <a:schemeClr val="bg2">
                    <a:lumMod val="25000"/>
                  </a:schemeClr>
                </a:solidFill>
              </a:rPr>
              <a:t>위는 </a:t>
            </a:r>
            <a:r>
              <a:rPr lang="ko-KR" altLang="en-US" sz="1200" dirty="0" err="1">
                <a:solidFill>
                  <a:schemeClr val="bg2">
                    <a:lumMod val="25000"/>
                  </a:schemeClr>
                </a:solidFill>
              </a:rPr>
              <a:t>글자색을</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다르게 설정했습니다</a:t>
            </a:r>
            <a:r>
              <a:rPr lang="en-US" altLang="ko-KR" sz="1200" dirty="0">
                <a:solidFill>
                  <a:schemeClr val="bg2">
                    <a:lumMod val="25000"/>
                  </a:schemeClr>
                </a:solidFill>
              </a:rPr>
              <a:t>.</a:t>
            </a:r>
            <a:endParaRPr lang="en-US" altLang="ko-KR"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2092960"/>
          </a:xfrm>
          <a:prstGeom prst="rect">
            <a:avLst/>
          </a:prstGeom>
          <a:noFill/>
        </p:spPr>
        <p:txBody>
          <a:bodyPr wrap="square" rtlCol="0">
            <a:spAutoFit/>
          </a:bodyPr>
          <a:lstStyle/>
          <a:p>
            <a:pPr algn="ctr"/>
            <a:r>
              <a:rPr lang="ko-KR" altLang="en-US" sz="1600" b="1" dirty="0" err="1">
                <a:solidFill>
                  <a:srgbClr val="C00000"/>
                </a:solidFill>
              </a:rPr>
              <a:t>페이징</a:t>
            </a:r>
            <a:r>
              <a:rPr lang="ko-KR" altLang="en-US" sz="1600" b="1" dirty="0">
                <a:solidFill>
                  <a:srgbClr val="C00000"/>
                </a:solidFill>
              </a:rPr>
              <a:t> 처리</a:t>
            </a:r>
            <a:r>
              <a:rPr lang="en-US" altLang="ko-KR" sz="1600" b="1" dirty="0">
                <a:solidFill>
                  <a:srgbClr val="C00000"/>
                </a:solidFill>
              </a:rPr>
              <a:t>, </a:t>
            </a:r>
            <a:r>
              <a:rPr lang="ko-KR" altLang="en-US" sz="1600" b="1" dirty="0">
                <a:solidFill>
                  <a:srgbClr val="C00000"/>
                </a:solidFill>
              </a:rPr>
              <a:t>검색</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err="1">
                <a:solidFill>
                  <a:schemeClr val="bg2">
                    <a:lumMod val="25000"/>
                  </a:schemeClr>
                </a:solidFill>
              </a:rPr>
              <a:t>게시글을</a:t>
            </a:r>
            <a:r>
              <a:rPr lang="ko-KR" altLang="en-US" sz="1200" dirty="0">
                <a:solidFill>
                  <a:schemeClr val="bg2">
                    <a:lumMod val="25000"/>
                  </a:schemeClr>
                </a:solidFill>
              </a:rPr>
              <a:t> </a:t>
            </a:r>
            <a:r>
              <a:rPr lang="en-US" altLang="ko-KR" sz="1200" dirty="0">
                <a:solidFill>
                  <a:schemeClr val="bg2">
                    <a:lumMod val="25000"/>
                  </a:schemeClr>
                </a:solidFill>
              </a:rPr>
              <a:t>10</a:t>
            </a:r>
            <a:r>
              <a:rPr lang="ko-KR" altLang="en-US" sz="1200" dirty="0">
                <a:solidFill>
                  <a:schemeClr val="bg2">
                    <a:lumMod val="25000"/>
                  </a:schemeClr>
                </a:solidFill>
              </a:rPr>
              <a:t>개 단위로 나누어 </a:t>
            </a:r>
            <a:r>
              <a:rPr lang="ko-KR" altLang="en-US" sz="1200" dirty="0" err="1">
                <a:solidFill>
                  <a:schemeClr val="bg2">
                    <a:lumMod val="25000"/>
                  </a:schemeClr>
                </a:solidFill>
              </a:rPr>
              <a:t>페이징</a:t>
            </a:r>
            <a:r>
              <a:rPr lang="ko-KR" altLang="en-US" sz="1200" dirty="0">
                <a:solidFill>
                  <a:schemeClr val="bg2">
                    <a:lumMod val="25000"/>
                  </a:schemeClr>
                </a:solidFill>
              </a:rPr>
              <a:t> 처리하였습니다</a:t>
            </a:r>
            <a:r>
              <a:rPr lang="en-US" altLang="ko-KR" sz="1200" dirty="0">
                <a:solidFill>
                  <a:schemeClr val="bg2">
                    <a:lumMod val="25000"/>
                  </a:schemeClr>
                </a:solidFill>
              </a:rPr>
              <a:t>. </a:t>
            </a:r>
            <a:r>
              <a:rPr lang="ko-KR" altLang="en-US" sz="1200" dirty="0">
                <a:solidFill>
                  <a:schemeClr val="bg2">
                    <a:lumMod val="25000"/>
                  </a:schemeClr>
                </a:solidFill>
              </a:rPr>
              <a:t>카테고리와 상세 조건</a:t>
            </a:r>
            <a:r>
              <a:rPr lang="en-US" altLang="ko-KR" sz="1200" dirty="0">
                <a:solidFill>
                  <a:schemeClr val="bg2">
                    <a:lumMod val="25000"/>
                  </a:schemeClr>
                </a:solidFill>
              </a:rPr>
              <a:t>, </a:t>
            </a:r>
            <a:r>
              <a:rPr lang="ko-KR" altLang="en-US" sz="1200" dirty="0">
                <a:solidFill>
                  <a:schemeClr val="bg2">
                    <a:lumMod val="25000"/>
                  </a:schemeClr>
                </a:solidFill>
              </a:rPr>
              <a:t>키워드를 설정하여 검색할 수 있습니다</a:t>
            </a:r>
            <a:r>
              <a:rPr lang="en-US" altLang="ko-KR" sz="1200" dirty="0">
                <a:solidFill>
                  <a:schemeClr val="bg2">
                    <a:lumMod val="25000"/>
                  </a:schemeClr>
                </a:solidFill>
              </a:rPr>
              <a:t>. Select </a:t>
            </a:r>
            <a:r>
              <a:rPr lang="ko-KR" altLang="en-US" sz="1200" dirty="0">
                <a:solidFill>
                  <a:schemeClr val="bg2">
                    <a:lumMod val="25000"/>
                  </a:schemeClr>
                </a:solidFill>
              </a:rPr>
              <a:t>태그에 </a:t>
            </a:r>
            <a:r>
              <a:rPr lang="en-US" altLang="ko-KR" sz="1200" dirty="0">
                <a:solidFill>
                  <a:schemeClr val="bg2">
                    <a:lumMod val="25000"/>
                  </a:schemeClr>
                </a:solidFill>
              </a:rPr>
              <a:t>‘</a:t>
            </a:r>
            <a:r>
              <a:rPr lang="ko-KR" altLang="en-US" sz="1200" dirty="0" err="1">
                <a:solidFill>
                  <a:schemeClr val="bg2">
                    <a:lumMod val="25000"/>
                  </a:schemeClr>
                </a:solidFill>
              </a:rPr>
              <a:t>선택안함</a:t>
            </a:r>
            <a:r>
              <a:rPr lang="en-US" altLang="ko-KR" sz="1200" dirty="0">
                <a:solidFill>
                  <a:schemeClr val="bg2">
                    <a:lumMod val="25000"/>
                  </a:schemeClr>
                </a:solidFill>
              </a:rPr>
              <a:t>’</a:t>
            </a:r>
            <a:r>
              <a:rPr lang="ko-KR" altLang="en-US" sz="1200" dirty="0">
                <a:solidFill>
                  <a:schemeClr val="bg2">
                    <a:lumMod val="25000"/>
                  </a:schemeClr>
                </a:solidFill>
              </a:rPr>
              <a:t> </a:t>
            </a:r>
            <a:r>
              <a:rPr lang="en-US" altLang="ko-KR" sz="1200" dirty="0">
                <a:solidFill>
                  <a:schemeClr val="bg2">
                    <a:lumMod val="25000"/>
                  </a:schemeClr>
                </a:solidFill>
              </a:rPr>
              <a:t>option</a:t>
            </a:r>
            <a:r>
              <a:rPr lang="ko-KR" altLang="en-US" sz="1200" dirty="0">
                <a:solidFill>
                  <a:schemeClr val="bg2">
                    <a:lumMod val="25000"/>
                  </a:schemeClr>
                </a:solidFill>
              </a:rPr>
              <a:t>을 두어 사용자가 모든 값을 </a:t>
            </a:r>
            <a:endParaRPr lang="en-US" altLang="ko-KR" sz="1200" dirty="0">
              <a:solidFill>
                <a:schemeClr val="bg2">
                  <a:lumMod val="25000"/>
                </a:schemeClr>
              </a:solidFill>
            </a:endParaRPr>
          </a:p>
          <a:p>
            <a:pPr algn="ctr"/>
            <a:r>
              <a:rPr lang="ko-KR" altLang="en-US" sz="1200" dirty="0">
                <a:solidFill>
                  <a:schemeClr val="bg2">
                    <a:lumMod val="25000"/>
                  </a:schemeClr>
                </a:solidFill>
              </a:rPr>
              <a:t>설정하지 않고도 검색할 수 있도록 구현하였습니다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6992513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222115" cy="837565"/>
            <a:chOff x="554355" y="498475"/>
            <a:chExt cx="4222115" cy="837565"/>
          </a:xfrm>
        </p:grpSpPr>
        <p:sp>
          <p:nvSpPr>
            <p:cNvPr id="21" name="TextBox 20"/>
            <p:cNvSpPr txBox="1"/>
            <p:nvPr/>
          </p:nvSpPr>
          <p:spPr>
            <a:xfrm>
              <a:off x="554355" y="498475"/>
              <a:ext cx="422211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59130" y="1059180"/>
              <a:ext cx="366014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03. Community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상세페이지</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323340"/>
          </a:xfrm>
          <a:prstGeom prst="rect">
            <a:avLst/>
          </a:prstGeom>
          <a:noFill/>
        </p:spPr>
        <p:txBody>
          <a:bodyPr wrap="square" rtlCol="0">
            <a:spAutoFit/>
          </a:bodyPr>
          <a:lstStyle/>
          <a:p>
            <a:pPr algn="ctr"/>
            <a:r>
              <a:rPr lang="ko-KR" altLang="en-US" sz="1600" b="1" dirty="0">
                <a:solidFill>
                  <a:srgbClr val="C00000"/>
                </a:solidFill>
              </a:rPr>
              <a:t>추천</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상세 페이지 내에 추천을 클릭하면 하트가 채워집니다</a:t>
            </a:r>
            <a:r>
              <a:rPr lang="en-US" altLang="ko-KR" sz="1200" dirty="0">
                <a:solidFill>
                  <a:schemeClr val="bg2">
                    <a:lumMod val="25000"/>
                  </a:schemeClr>
                </a:solidFill>
              </a:rPr>
              <a:t>. </a:t>
            </a:r>
            <a:r>
              <a:rPr lang="ko-KR" altLang="en-US" sz="1200" dirty="0">
                <a:solidFill>
                  <a:schemeClr val="bg2">
                    <a:lumMod val="25000"/>
                  </a:schemeClr>
                </a:solidFill>
              </a:rPr>
              <a:t>실시간으로 추천 개수를 보여주며</a:t>
            </a:r>
            <a:r>
              <a:rPr lang="en-US" altLang="ko-KR" sz="1200" dirty="0">
                <a:solidFill>
                  <a:schemeClr val="bg2">
                    <a:lumMod val="25000"/>
                  </a:schemeClr>
                </a:solidFill>
              </a:rPr>
              <a:t>, </a:t>
            </a:r>
            <a:r>
              <a:rPr lang="ko-KR" altLang="en-US" sz="1200" dirty="0">
                <a:solidFill>
                  <a:schemeClr val="bg2">
                    <a:lumMod val="25000"/>
                  </a:schemeClr>
                </a:solidFill>
              </a:rPr>
              <a:t>추천을 누른 회원의 리스트를 조회할 수 있습니다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692910"/>
          </a:xfrm>
          <a:prstGeom prst="rect">
            <a:avLst/>
          </a:prstGeom>
          <a:noFill/>
        </p:spPr>
        <p:txBody>
          <a:bodyPr wrap="square" rtlCol="0">
            <a:spAutoFit/>
          </a:bodyPr>
          <a:lstStyle/>
          <a:p>
            <a:pPr algn="ctr"/>
            <a:r>
              <a:rPr lang="ko-KR" altLang="en-US" sz="1600" b="1" dirty="0" err="1">
                <a:solidFill>
                  <a:srgbClr val="C00000"/>
                </a:solidFill>
              </a:rPr>
              <a:t>댓글</a:t>
            </a:r>
            <a:r>
              <a:rPr lang="ko-KR" altLang="en-US" sz="1600" b="1" dirty="0">
                <a:solidFill>
                  <a:srgbClr val="C00000"/>
                </a:solidFill>
              </a:rPr>
              <a:t> 작성 및 </a:t>
            </a:r>
            <a:r>
              <a:rPr lang="ko-KR" altLang="en-US" sz="1600" b="1" dirty="0" err="1">
                <a:solidFill>
                  <a:srgbClr val="C00000"/>
                </a:solidFill>
              </a:rPr>
              <a:t>답글</a:t>
            </a:r>
            <a:r>
              <a:rPr lang="ko-KR" altLang="en-US" sz="1600" b="1" dirty="0">
                <a:solidFill>
                  <a:srgbClr val="C00000"/>
                </a:solidFill>
              </a:rPr>
              <a:t> 작성</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로그인한 회원만 </a:t>
            </a:r>
            <a:r>
              <a:rPr lang="ko-KR" altLang="en-US" sz="1200" dirty="0" err="1">
                <a:solidFill>
                  <a:schemeClr val="bg2">
                    <a:lumMod val="25000"/>
                  </a:schemeClr>
                </a:solidFill>
              </a:rPr>
              <a:t>댓글</a:t>
            </a:r>
            <a:r>
              <a:rPr lang="ko-KR" altLang="en-US" sz="1200" dirty="0">
                <a:solidFill>
                  <a:schemeClr val="bg2">
                    <a:lumMod val="25000"/>
                  </a:schemeClr>
                </a:solidFill>
              </a:rPr>
              <a:t> 및 </a:t>
            </a:r>
            <a:r>
              <a:rPr lang="ko-KR" altLang="en-US" sz="1200" dirty="0" err="1">
                <a:solidFill>
                  <a:schemeClr val="bg2">
                    <a:lumMod val="25000"/>
                  </a:schemeClr>
                </a:solidFill>
              </a:rPr>
              <a:t>답글을</a:t>
            </a:r>
            <a:r>
              <a:rPr lang="ko-KR" altLang="en-US" sz="1200" dirty="0">
                <a:solidFill>
                  <a:schemeClr val="bg2">
                    <a:lumMod val="25000"/>
                  </a:schemeClr>
                </a:solidFill>
              </a:rPr>
              <a:t> 작성할 수 있습니다</a:t>
            </a:r>
            <a:r>
              <a:rPr lang="en-US" altLang="ko-KR" sz="1200" dirty="0">
                <a:solidFill>
                  <a:schemeClr val="bg2">
                    <a:lumMod val="25000"/>
                  </a:schemeClr>
                </a:solidFill>
              </a:rPr>
              <a:t>. </a:t>
            </a:r>
            <a:r>
              <a:rPr lang="ko-KR" altLang="en-US" sz="1200" dirty="0">
                <a:solidFill>
                  <a:schemeClr val="bg2">
                    <a:lumMod val="25000"/>
                  </a:schemeClr>
                </a:solidFill>
              </a:rPr>
              <a:t>로그인하지 않은 회원에게는 로그인 창으로 이동하도록 연결하였으며 </a:t>
            </a:r>
            <a:r>
              <a:rPr lang="ko-KR" altLang="en-US" sz="1200" dirty="0" err="1">
                <a:solidFill>
                  <a:schemeClr val="bg2">
                    <a:lumMod val="25000"/>
                  </a:schemeClr>
                </a:solidFill>
              </a:rPr>
              <a:t>댓글</a:t>
            </a:r>
            <a:r>
              <a:rPr lang="ko-KR" altLang="en-US" sz="1200" dirty="0">
                <a:solidFill>
                  <a:schemeClr val="bg2">
                    <a:lumMod val="25000"/>
                  </a:schemeClr>
                </a:solidFill>
              </a:rPr>
              <a:t> 또는 </a:t>
            </a:r>
            <a:r>
              <a:rPr lang="ko-KR" altLang="en-US" sz="1200" dirty="0" err="1">
                <a:solidFill>
                  <a:schemeClr val="bg2">
                    <a:lumMod val="25000"/>
                  </a:schemeClr>
                </a:solidFill>
              </a:rPr>
              <a:t>답글을</a:t>
            </a:r>
            <a:r>
              <a:rPr lang="ko-KR" altLang="en-US" sz="1200" dirty="0">
                <a:solidFill>
                  <a:schemeClr val="bg2">
                    <a:lumMod val="25000"/>
                  </a:schemeClr>
                </a:solidFill>
              </a:rPr>
              <a:t> 작성하면 실시간 </a:t>
            </a:r>
            <a:r>
              <a:rPr lang="ko-KR" altLang="en-US" sz="1200" dirty="0" err="1">
                <a:solidFill>
                  <a:schemeClr val="bg2">
                    <a:lumMod val="25000"/>
                  </a:schemeClr>
                </a:solidFill>
              </a:rPr>
              <a:t>비동기</a:t>
            </a:r>
            <a:r>
              <a:rPr lang="ko-KR" altLang="en-US" sz="1200" dirty="0">
                <a:solidFill>
                  <a:schemeClr val="bg2">
                    <a:lumMod val="25000"/>
                  </a:schemeClr>
                </a:solidFill>
              </a:rPr>
              <a:t> 방식으로 </a:t>
            </a:r>
            <a:r>
              <a:rPr lang="ko-KR" altLang="en-US" sz="1200" dirty="0" err="1">
                <a:solidFill>
                  <a:schemeClr val="bg2">
                    <a:lumMod val="25000"/>
                  </a:schemeClr>
                </a:solidFill>
              </a:rPr>
              <a:t>댓글</a:t>
            </a:r>
            <a:r>
              <a:rPr lang="ko-KR" altLang="en-US" sz="1200" dirty="0">
                <a:solidFill>
                  <a:schemeClr val="bg2">
                    <a:lumMod val="25000"/>
                  </a:schemeClr>
                </a:solidFill>
              </a:rPr>
              <a:t> 리스트에 추가됩니다</a:t>
            </a:r>
            <a:r>
              <a:rPr lang="en-US" altLang="ko-KR" sz="1200" dirty="0">
                <a:solidFill>
                  <a:schemeClr val="bg2">
                    <a:lumMod val="25000"/>
                  </a:schemeClr>
                </a:solidFill>
              </a:rPr>
              <a:t>.</a:t>
            </a: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816100"/>
          </a:xfrm>
          <a:prstGeom prst="rect">
            <a:avLst/>
          </a:prstGeom>
          <a:noFill/>
        </p:spPr>
        <p:txBody>
          <a:bodyPr wrap="square" rtlCol="0">
            <a:spAutoFit/>
          </a:bodyPr>
          <a:lstStyle/>
          <a:p>
            <a:pPr algn="ctr"/>
            <a:r>
              <a:rPr lang="ko-KR" altLang="en-US" sz="1600" b="1" dirty="0" err="1">
                <a:solidFill>
                  <a:srgbClr val="C00000"/>
                </a:solidFill>
              </a:rPr>
              <a:t>댓글</a:t>
            </a:r>
            <a:r>
              <a:rPr lang="ko-KR" altLang="en-US" sz="1600" b="1" dirty="0">
                <a:solidFill>
                  <a:srgbClr val="C00000"/>
                </a:solidFill>
              </a:rPr>
              <a:t> 수정 및 삭제</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본인이 작성한 </a:t>
            </a:r>
            <a:r>
              <a:rPr lang="ko-KR" altLang="en-US" sz="1200" dirty="0" err="1">
                <a:solidFill>
                  <a:schemeClr val="bg2">
                    <a:lumMod val="25000"/>
                  </a:schemeClr>
                </a:solidFill>
              </a:rPr>
              <a:t>댓글만</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수정 및 삭제가 가능합니다</a:t>
            </a:r>
            <a:r>
              <a:rPr lang="en-US" altLang="ko-KR" sz="1200" dirty="0">
                <a:solidFill>
                  <a:schemeClr val="bg2">
                    <a:lumMod val="25000"/>
                  </a:schemeClr>
                </a:solidFill>
              </a:rPr>
              <a:t>. </a:t>
            </a:r>
          </a:p>
          <a:p>
            <a:pPr algn="ctr"/>
            <a:r>
              <a:rPr lang="ko-KR" altLang="en-US" sz="1200" dirty="0">
                <a:solidFill>
                  <a:schemeClr val="bg2">
                    <a:lumMod val="25000"/>
                  </a:schemeClr>
                </a:solidFill>
              </a:rPr>
              <a:t>이미 </a:t>
            </a:r>
            <a:r>
              <a:rPr lang="ko-KR" altLang="en-US" sz="1200" dirty="0" err="1">
                <a:solidFill>
                  <a:schemeClr val="bg2">
                    <a:lumMod val="25000"/>
                  </a:schemeClr>
                </a:solidFill>
              </a:rPr>
              <a:t>대댓글이</a:t>
            </a:r>
            <a:r>
              <a:rPr lang="ko-KR" altLang="en-US" sz="1200" dirty="0">
                <a:solidFill>
                  <a:schemeClr val="bg2">
                    <a:lumMod val="25000"/>
                  </a:schemeClr>
                </a:solidFill>
              </a:rPr>
              <a:t> 달려있는 </a:t>
            </a:r>
            <a:r>
              <a:rPr lang="ko-KR" altLang="en-US" sz="1200" dirty="0" err="1">
                <a:solidFill>
                  <a:schemeClr val="bg2">
                    <a:lumMod val="25000"/>
                  </a:schemeClr>
                </a:solidFill>
              </a:rPr>
              <a:t>댓글을</a:t>
            </a:r>
            <a:r>
              <a:rPr lang="ko-KR" altLang="en-US" sz="1200" dirty="0">
                <a:solidFill>
                  <a:schemeClr val="bg2">
                    <a:lumMod val="25000"/>
                  </a:schemeClr>
                </a:solidFill>
              </a:rPr>
              <a:t> 삭제하려는 경우</a:t>
            </a:r>
            <a:r>
              <a:rPr lang="en-US" altLang="ko-KR" sz="1200" dirty="0">
                <a:solidFill>
                  <a:schemeClr val="bg2">
                    <a:lumMod val="25000"/>
                  </a:schemeClr>
                </a:solidFill>
              </a:rPr>
              <a:t>, </a:t>
            </a:r>
            <a:r>
              <a:rPr lang="ko-KR" altLang="en-US" sz="1200" dirty="0">
                <a:solidFill>
                  <a:schemeClr val="bg2">
                    <a:lumMod val="25000"/>
                  </a:schemeClr>
                </a:solidFill>
              </a:rPr>
              <a:t>내용만 </a:t>
            </a:r>
            <a:endParaRPr lang="en-US" altLang="ko-KR" sz="1200" dirty="0">
              <a:solidFill>
                <a:schemeClr val="bg2">
                  <a:lumMod val="25000"/>
                </a:schemeClr>
              </a:solidFill>
            </a:endParaRPr>
          </a:p>
          <a:p>
            <a:pPr algn="ctr"/>
            <a:r>
              <a:rPr lang="en-US" altLang="ko-KR" sz="1200" dirty="0">
                <a:solidFill>
                  <a:schemeClr val="bg2">
                    <a:lumMod val="25000"/>
                  </a:schemeClr>
                </a:solidFill>
              </a:rPr>
              <a:t>‘</a:t>
            </a:r>
            <a:r>
              <a:rPr lang="ko-KR" altLang="en-US" sz="1200" dirty="0">
                <a:solidFill>
                  <a:schemeClr val="bg2">
                    <a:lumMod val="25000"/>
                  </a:schemeClr>
                </a:solidFill>
              </a:rPr>
              <a:t>삭제된 </a:t>
            </a:r>
            <a:r>
              <a:rPr lang="ko-KR" altLang="en-US" sz="1200" dirty="0" err="1">
                <a:solidFill>
                  <a:schemeClr val="bg2">
                    <a:lumMod val="25000"/>
                  </a:schemeClr>
                </a:solidFill>
              </a:rPr>
              <a:t>댓글입니다</a:t>
            </a:r>
            <a:r>
              <a:rPr lang="en-US" altLang="ko-KR" sz="1200" dirty="0">
                <a:solidFill>
                  <a:schemeClr val="bg2">
                    <a:lumMod val="25000"/>
                  </a:schemeClr>
                </a:solidFill>
              </a:rPr>
              <a:t>.’</a:t>
            </a:r>
            <a:r>
              <a:rPr lang="ko-KR" altLang="en-US" sz="1200" dirty="0">
                <a:solidFill>
                  <a:schemeClr val="bg2">
                    <a:lumMod val="25000"/>
                  </a:schemeClr>
                </a:solidFill>
              </a:rPr>
              <a:t>로 변경됩니다</a:t>
            </a:r>
            <a:r>
              <a:rPr lang="en-US" altLang="ko-KR" sz="1200" dirty="0">
                <a:solidFill>
                  <a:schemeClr val="bg2">
                    <a:lumMod val="25000"/>
                  </a:schemeClr>
                </a:solidFill>
              </a:rPr>
              <a:t>. </a:t>
            </a:r>
          </a:p>
          <a:p>
            <a:pPr algn="ctr"/>
            <a:r>
              <a:rPr lang="ko-KR" altLang="en-US" sz="1200" dirty="0">
                <a:solidFill>
                  <a:schemeClr val="bg2">
                    <a:lumMod val="25000"/>
                  </a:schemeClr>
                </a:solidFill>
              </a:rPr>
              <a:t>그 외의 경우에는 </a:t>
            </a:r>
            <a:r>
              <a:rPr lang="ko-KR" altLang="en-US" sz="1200" dirty="0" err="1">
                <a:solidFill>
                  <a:schemeClr val="bg2">
                    <a:lumMod val="25000"/>
                  </a:schemeClr>
                </a:solidFill>
              </a:rPr>
              <a:t>댓글</a:t>
            </a:r>
            <a:r>
              <a:rPr lang="ko-KR" altLang="en-US" sz="1200" dirty="0">
                <a:solidFill>
                  <a:schemeClr val="bg2">
                    <a:lumMod val="25000"/>
                  </a:schemeClr>
                </a:solidFill>
              </a:rPr>
              <a:t> 혹은 </a:t>
            </a:r>
            <a:r>
              <a:rPr lang="ko-KR" altLang="en-US" sz="1200" dirty="0" err="1">
                <a:solidFill>
                  <a:schemeClr val="bg2">
                    <a:lumMod val="25000"/>
                  </a:schemeClr>
                </a:solidFill>
              </a:rPr>
              <a:t>대댓글</a:t>
            </a:r>
            <a:r>
              <a:rPr lang="ko-KR" altLang="en-US" sz="1200" dirty="0">
                <a:solidFill>
                  <a:schemeClr val="bg2">
                    <a:lumMod val="25000"/>
                  </a:schemeClr>
                </a:solidFill>
              </a:rPr>
              <a:t> 자체가 삭제됩니다</a:t>
            </a:r>
            <a:r>
              <a:rPr lang="en-US" altLang="ko-KR" sz="1200" dirty="0">
                <a:solidFill>
                  <a:schemeClr val="bg2">
                    <a:lumMod val="25000"/>
                  </a:schemeClr>
                </a:solidFill>
              </a:rPr>
              <a:t>.</a:t>
            </a:r>
            <a:endParaRPr lang="ko-KR" altLang="en-US" b="1" dirty="0">
              <a:solidFill>
                <a:srgbClr val="FF0000"/>
              </a:solidFill>
            </a:endParaRP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타원 42"/>
          <p:cNvSpPr/>
          <p:nvPr/>
        </p:nvSpPr>
        <p:spPr>
          <a:xfrm>
            <a:off x="2708910" y="560832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TextBox 43"/>
          <p:cNvSpPr txBox="1"/>
          <p:nvPr/>
        </p:nvSpPr>
        <p:spPr>
          <a:xfrm>
            <a:off x="2708910" y="5906135"/>
            <a:ext cx="1460500" cy="646430"/>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 사용 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2 </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포인트가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적립됩니다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6" name="TextBox 45"/>
          <p:cNvSpPr txBox="1"/>
          <p:nvPr/>
        </p:nvSpPr>
        <p:spPr>
          <a:xfrm>
            <a:off x="3333750" y="2958465"/>
            <a:ext cx="1062355" cy="369570"/>
          </a:xfrm>
          <a:prstGeom prst="rect">
            <a:avLst/>
          </a:prstGeom>
          <a:noFill/>
        </p:spPr>
        <p:txBody>
          <a:bodyPr wrap="square" rtlCol="0">
            <a:spAutoFit/>
          </a:bodyPr>
          <a:lstStyle/>
          <a:p>
            <a:r>
              <a:rPr lang="en-US" altLang="ko-KR" dirty="0">
                <a:solidFill>
                  <a:schemeClr val="accent1">
                    <a:lumMod val="75000"/>
                  </a:schemeClr>
                </a:solidFill>
              </a:rPr>
              <a:t>+ 2P</a:t>
            </a:r>
            <a:endParaRPr lang="ko-KR" altLang="en-US" dirty="0">
              <a:solidFill>
                <a:schemeClr val="accent1">
                  <a:lumMod val="75000"/>
                </a:schemeClr>
              </a:solidFill>
            </a:endParaRPr>
          </a:p>
        </p:txBody>
      </p:sp>
      <p:sp>
        <p:nvSpPr>
          <p:cNvPr id="47" name="직사각형 4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TextBox 57">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9" name="TextBox 58">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0" name="TextBox 59">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1" name="TextBox 60">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2" name="TextBox 61">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3" name="TextBox 62">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93708155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222115" cy="837565"/>
            <a:chOff x="554355" y="498475"/>
            <a:chExt cx="4222115" cy="837565"/>
          </a:xfrm>
        </p:grpSpPr>
        <p:sp>
          <p:nvSpPr>
            <p:cNvPr id="21" name="TextBox 20"/>
            <p:cNvSpPr txBox="1"/>
            <p:nvPr/>
          </p:nvSpPr>
          <p:spPr>
            <a:xfrm>
              <a:off x="554355" y="498475"/>
              <a:ext cx="422211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59130" y="1059180"/>
              <a:ext cx="366014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04. Q&amp;A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[FQA]</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2061845"/>
          </a:xfrm>
          <a:prstGeom prst="rect">
            <a:avLst/>
          </a:prstGeom>
          <a:noFill/>
        </p:spPr>
        <p:txBody>
          <a:bodyPr wrap="square" rtlCol="0">
            <a:spAutoFit/>
          </a:bodyPr>
          <a:lstStyle/>
          <a:p>
            <a:pPr algn="ctr"/>
            <a:r>
              <a:rPr lang="ko-KR" altLang="en-US" sz="1600" b="1" dirty="0">
                <a:solidFill>
                  <a:srgbClr val="C00000"/>
                </a:solidFill>
              </a:rPr>
              <a:t>카테고리 별 자주 묻는 질문</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Main &gt; Q&amp;A </a:t>
            </a:r>
            <a:r>
              <a:rPr lang="ko-KR" altLang="en-US" sz="1200" dirty="0">
                <a:solidFill>
                  <a:schemeClr val="bg2">
                    <a:lumMod val="25000"/>
                  </a:schemeClr>
                </a:solidFill>
              </a:rPr>
              <a:t>로 이동합니다</a:t>
            </a:r>
            <a:r>
              <a:rPr lang="en-US" altLang="ko-KR" sz="1200" dirty="0">
                <a:solidFill>
                  <a:schemeClr val="bg2">
                    <a:lumMod val="25000"/>
                  </a:schemeClr>
                </a:solidFill>
              </a:rPr>
              <a:t>. </a:t>
            </a:r>
          </a:p>
          <a:p>
            <a:pPr algn="ctr"/>
            <a:r>
              <a:rPr lang="ko-KR" altLang="en-US" sz="1200" dirty="0">
                <a:solidFill>
                  <a:schemeClr val="bg2">
                    <a:lumMod val="25000"/>
                  </a:schemeClr>
                </a:solidFill>
              </a:rPr>
              <a:t>카테고리 별로 나누어진 탭을 선택하여 해당 카테고리와 일치하는 자주 묻는 질문을 볼 수 있습니다</a:t>
            </a:r>
            <a:r>
              <a:rPr lang="en-US" altLang="ko-KR" sz="1200" dirty="0">
                <a:solidFill>
                  <a:schemeClr val="bg2">
                    <a:lumMod val="25000"/>
                  </a:schemeClr>
                </a:solidFill>
              </a:rPr>
              <a:t>.</a:t>
            </a:r>
          </a:p>
          <a:p>
            <a:pPr algn="ctr"/>
            <a:r>
              <a:rPr lang="ko-KR" altLang="en-US" sz="1200" dirty="0">
                <a:solidFill>
                  <a:schemeClr val="bg2">
                    <a:lumMod val="25000"/>
                  </a:schemeClr>
                </a:solidFill>
              </a:rPr>
              <a:t>자주 묻는 질문의 내용을 접기</a:t>
            </a:r>
            <a:r>
              <a:rPr lang="en-US" altLang="ko-KR" sz="1200" dirty="0">
                <a:solidFill>
                  <a:schemeClr val="bg2">
                    <a:lumMod val="25000"/>
                  </a:schemeClr>
                </a:solidFill>
              </a:rPr>
              <a:t>, </a:t>
            </a:r>
            <a:r>
              <a:rPr lang="ko-KR" altLang="en-US" sz="1200" dirty="0">
                <a:solidFill>
                  <a:schemeClr val="bg2">
                    <a:lumMod val="25000"/>
                  </a:schemeClr>
                </a:solidFill>
              </a:rPr>
              <a:t>펴기가 가능하며 많은 데이터에서 사용자가 원하는 내용만 선택해 볼 수 있도록 하여 </a:t>
            </a:r>
            <a:r>
              <a:rPr lang="ko-KR" altLang="en-US" sz="1200" dirty="0" err="1">
                <a:solidFill>
                  <a:schemeClr val="bg2">
                    <a:lumMod val="25000"/>
                  </a:schemeClr>
                </a:solidFill>
              </a:rPr>
              <a:t>가독성을</a:t>
            </a:r>
            <a:r>
              <a:rPr lang="ko-KR" altLang="en-US" sz="1200" dirty="0">
                <a:solidFill>
                  <a:schemeClr val="bg2">
                    <a:lumMod val="25000"/>
                  </a:schemeClr>
                </a:solidFill>
              </a:rPr>
              <a:t> 높였습니다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692910"/>
          </a:xfrm>
          <a:prstGeom prst="rect">
            <a:avLst/>
          </a:prstGeom>
          <a:noFill/>
        </p:spPr>
        <p:txBody>
          <a:bodyPr wrap="square" rtlCol="0">
            <a:spAutoFit/>
          </a:bodyPr>
          <a:lstStyle/>
          <a:p>
            <a:pPr algn="ctr"/>
            <a:r>
              <a:rPr lang="en-US" altLang="ko-KR" sz="1600" b="1" dirty="0">
                <a:solidFill>
                  <a:srgbClr val="C00000"/>
                </a:solidFill>
              </a:rPr>
              <a:t>1 : 1 </a:t>
            </a:r>
            <a:r>
              <a:rPr lang="ko-KR" altLang="en-US" sz="1600" b="1" dirty="0">
                <a:solidFill>
                  <a:srgbClr val="C00000"/>
                </a:solidFill>
              </a:rPr>
              <a:t>문의 게시판</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작성된 모든 문의 글을 볼 수 있습니다</a:t>
            </a:r>
            <a:r>
              <a:rPr lang="en-US" altLang="ko-KR" sz="1200" dirty="0">
                <a:solidFill>
                  <a:schemeClr val="bg2">
                    <a:lumMod val="25000"/>
                  </a:schemeClr>
                </a:solidFill>
              </a:rPr>
              <a:t>. </a:t>
            </a:r>
            <a:r>
              <a:rPr lang="ko-KR" altLang="en-US" sz="1200" dirty="0">
                <a:solidFill>
                  <a:schemeClr val="bg2">
                    <a:lumMod val="25000"/>
                  </a:schemeClr>
                </a:solidFill>
              </a:rPr>
              <a:t>카테고리</a:t>
            </a:r>
            <a:r>
              <a:rPr lang="en-US" altLang="ko-KR" sz="1200" dirty="0">
                <a:solidFill>
                  <a:schemeClr val="bg2">
                    <a:lumMod val="25000"/>
                  </a:schemeClr>
                </a:solidFill>
              </a:rPr>
              <a:t>, </a:t>
            </a:r>
            <a:r>
              <a:rPr lang="ko-KR" altLang="en-US" sz="1200" dirty="0">
                <a:solidFill>
                  <a:schemeClr val="bg2">
                    <a:lumMod val="25000"/>
                  </a:schemeClr>
                </a:solidFill>
              </a:rPr>
              <a:t>제목</a:t>
            </a:r>
            <a:r>
              <a:rPr lang="en-US" altLang="ko-KR" sz="1200" dirty="0">
                <a:solidFill>
                  <a:schemeClr val="bg2">
                    <a:lumMod val="25000"/>
                  </a:schemeClr>
                </a:solidFill>
              </a:rPr>
              <a:t>, </a:t>
            </a:r>
            <a:r>
              <a:rPr lang="ko-KR" altLang="en-US" sz="1200" dirty="0">
                <a:solidFill>
                  <a:schemeClr val="bg2">
                    <a:lumMod val="25000"/>
                  </a:schemeClr>
                </a:solidFill>
              </a:rPr>
              <a:t>작성자</a:t>
            </a:r>
            <a:r>
              <a:rPr lang="en-US" altLang="ko-KR" sz="1200" dirty="0">
                <a:solidFill>
                  <a:schemeClr val="bg2">
                    <a:lumMod val="25000"/>
                  </a:schemeClr>
                </a:solidFill>
              </a:rPr>
              <a:t>, </a:t>
            </a:r>
            <a:r>
              <a:rPr lang="ko-KR" altLang="en-US" sz="1200" dirty="0">
                <a:solidFill>
                  <a:schemeClr val="bg2">
                    <a:lumMod val="25000"/>
                  </a:schemeClr>
                </a:solidFill>
              </a:rPr>
              <a:t>날짜</a:t>
            </a:r>
            <a:r>
              <a:rPr lang="en-US" altLang="ko-KR" sz="1200" dirty="0">
                <a:solidFill>
                  <a:schemeClr val="bg2">
                    <a:lumMod val="25000"/>
                  </a:schemeClr>
                </a:solidFill>
              </a:rPr>
              <a:t>, </a:t>
            </a:r>
            <a:r>
              <a:rPr lang="ko-KR" altLang="en-US" sz="1200" dirty="0">
                <a:solidFill>
                  <a:schemeClr val="bg2">
                    <a:lumMod val="25000"/>
                  </a:schemeClr>
                </a:solidFill>
              </a:rPr>
              <a:t>상태를 보여줍니다</a:t>
            </a:r>
            <a:r>
              <a:rPr lang="en-US" altLang="ko-KR" sz="1200" dirty="0">
                <a:solidFill>
                  <a:schemeClr val="bg2">
                    <a:lumMod val="25000"/>
                  </a:schemeClr>
                </a:solidFill>
              </a:rPr>
              <a:t>. </a:t>
            </a:r>
            <a:r>
              <a:rPr lang="ko-KR" altLang="en-US" sz="1200" dirty="0" err="1">
                <a:solidFill>
                  <a:schemeClr val="bg2">
                    <a:lumMod val="25000"/>
                  </a:schemeClr>
                </a:solidFill>
              </a:rPr>
              <a:t>답변글</a:t>
            </a:r>
            <a:r>
              <a:rPr lang="ko-KR" altLang="en-US" sz="1200" dirty="0">
                <a:solidFill>
                  <a:schemeClr val="bg2">
                    <a:lumMod val="25000"/>
                  </a:schemeClr>
                </a:solidFill>
              </a:rPr>
              <a:t> </a:t>
            </a:r>
            <a:r>
              <a:rPr lang="en-US" altLang="ko-KR" sz="1200" dirty="0">
                <a:solidFill>
                  <a:schemeClr val="bg2">
                    <a:lumMod val="25000"/>
                  </a:schemeClr>
                </a:solidFill>
              </a:rPr>
              <a:t>/ </a:t>
            </a:r>
            <a:r>
              <a:rPr lang="ko-KR" altLang="en-US" sz="1200" dirty="0">
                <a:solidFill>
                  <a:schemeClr val="bg2">
                    <a:lumMod val="25000"/>
                  </a:schemeClr>
                </a:solidFill>
              </a:rPr>
              <a:t>답변대기 </a:t>
            </a:r>
            <a:r>
              <a:rPr lang="en-US" altLang="ko-KR" sz="1200" dirty="0">
                <a:solidFill>
                  <a:schemeClr val="bg2">
                    <a:lumMod val="25000"/>
                  </a:schemeClr>
                </a:solidFill>
              </a:rPr>
              <a:t>/ </a:t>
            </a:r>
            <a:r>
              <a:rPr lang="ko-KR" altLang="en-US" sz="1200" dirty="0">
                <a:solidFill>
                  <a:schemeClr val="bg2">
                    <a:lumMod val="25000"/>
                  </a:schemeClr>
                </a:solidFill>
              </a:rPr>
              <a:t>답변완료의 상태로 나누어집니다</a:t>
            </a:r>
            <a:r>
              <a:rPr lang="en-US" altLang="ko-KR" sz="1200" dirty="0">
                <a:solidFill>
                  <a:schemeClr val="bg2">
                    <a:lumMod val="25000"/>
                  </a:schemeClr>
                </a:solidFill>
              </a:rPr>
              <a:t>. </a:t>
            </a:r>
            <a:r>
              <a:rPr lang="ko-KR" altLang="en-US" sz="1200" dirty="0" err="1">
                <a:solidFill>
                  <a:schemeClr val="bg2">
                    <a:lumMod val="25000"/>
                  </a:schemeClr>
                </a:solidFill>
              </a:rPr>
              <a:t>답글의</a:t>
            </a:r>
            <a:r>
              <a:rPr lang="ko-KR" altLang="en-US" sz="1200" dirty="0">
                <a:solidFill>
                  <a:schemeClr val="bg2">
                    <a:lumMod val="25000"/>
                  </a:schemeClr>
                </a:solidFill>
              </a:rPr>
              <a:t> 경우 </a:t>
            </a:r>
            <a:r>
              <a:rPr lang="en-US" altLang="ko-KR" sz="1200" dirty="0">
                <a:ea typeface="맑은 고딕 Semilight" panose="020B0502040204020203" pitchFamily="50" charset="-127"/>
                <a:cs typeface="맑은 고딕 Semilight" panose="020B0502040204020203" pitchFamily="50" charset="-127"/>
              </a:rPr>
              <a:t>“└ Re” </a:t>
            </a:r>
            <a:r>
              <a:rPr lang="ko-KR" altLang="en-US" sz="1200" dirty="0">
                <a:ea typeface="맑은 고딕 Semilight" panose="020B0502040204020203" pitchFamily="50" charset="-127"/>
                <a:cs typeface="맑은 고딕 Semilight" panose="020B0502040204020203" pitchFamily="50" charset="-127"/>
              </a:rPr>
              <a:t>와 </a:t>
            </a:r>
            <a:endParaRPr lang="en-US" altLang="ko-KR" sz="1200" dirty="0">
              <a:ea typeface="맑은 고딕 Semilight" panose="020B0502040204020203" pitchFamily="50" charset="-127"/>
              <a:cs typeface="맑은 고딕 Semilight" panose="020B0502040204020203" pitchFamily="50" charset="-127"/>
            </a:endParaRPr>
          </a:p>
          <a:p>
            <a:pPr algn="ctr"/>
            <a:r>
              <a:rPr lang="ko-KR" altLang="en-US" sz="1200" dirty="0">
                <a:ea typeface="맑은 고딕 Semilight" panose="020B0502040204020203" pitchFamily="50" charset="-127"/>
                <a:cs typeface="맑은 고딕 Semilight" panose="020B0502040204020203" pitchFamily="50" charset="-127"/>
              </a:rPr>
              <a:t>띄어쓰기로 구분됩니다</a:t>
            </a:r>
            <a:r>
              <a:rPr lang="en-US" altLang="ko-KR" sz="1200" dirty="0">
                <a:ea typeface="맑은 고딕 Semilight" panose="020B0502040204020203" pitchFamily="50" charset="-127"/>
                <a:cs typeface="맑은 고딕 Semilight" panose="020B0502040204020203" pitchFamily="50" charset="-127"/>
              </a:rPr>
              <a:t>.</a:t>
            </a:r>
            <a:endParaRPr lang="en-US" altLang="ko-KR" sz="1200"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631315"/>
          </a:xfrm>
          <a:prstGeom prst="rect">
            <a:avLst/>
          </a:prstGeom>
          <a:noFill/>
        </p:spPr>
        <p:txBody>
          <a:bodyPr wrap="square" rtlCol="0">
            <a:spAutoFit/>
          </a:bodyPr>
          <a:lstStyle/>
          <a:p>
            <a:pPr algn="ctr"/>
            <a:r>
              <a:rPr lang="ko-KR" altLang="en-US" sz="1600" b="1" dirty="0" err="1">
                <a:solidFill>
                  <a:srgbClr val="C00000"/>
                </a:solidFill>
              </a:rPr>
              <a:t>문의글</a:t>
            </a:r>
            <a:r>
              <a:rPr lang="ko-KR" altLang="en-US" sz="1600" b="1" dirty="0">
                <a:solidFill>
                  <a:srgbClr val="C00000"/>
                </a:solidFill>
              </a:rPr>
              <a:t> 본인 확인</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작성자 본인 확인을 위해 문의 글 비밀번호와 일치하는지 확인 후</a:t>
            </a:r>
            <a:r>
              <a:rPr lang="en-US" altLang="ko-KR" sz="1200" dirty="0">
                <a:solidFill>
                  <a:schemeClr val="bg2">
                    <a:lumMod val="25000"/>
                  </a:schemeClr>
                </a:solidFill>
              </a:rPr>
              <a:t>, </a:t>
            </a:r>
            <a:r>
              <a:rPr lang="ko-KR" altLang="en-US" sz="1200" dirty="0">
                <a:solidFill>
                  <a:schemeClr val="bg2">
                    <a:lumMod val="25000"/>
                  </a:schemeClr>
                </a:solidFill>
              </a:rPr>
              <a:t>해당 문의 글 조회가 가능합니다</a:t>
            </a:r>
            <a:r>
              <a:rPr lang="en-US" altLang="ko-KR" sz="1200" dirty="0">
                <a:solidFill>
                  <a:schemeClr val="bg2">
                    <a:lumMod val="25000"/>
                  </a:schemeClr>
                </a:solidFill>
              </a:rPr>
              <a:t>. </a:t>
            </a:r>
          </a:p>
          <a:p>
            <a:pPr algn="ctr"/>
            <a:r>
              <a:rPr lang="ko-KR" altLang="en-US" sz="1200" dirty="0">
                <a:solidFill>
                  <a:schemeClr val="bg2">
                    <a:lumMod val="25000"/>
                  </a:schemeClr>
                </a:solidFill>
              </a:rPr>
              <a:t>사용자가 입력한 비밀번호와 </a:t>
            </a:r>
            <a:r>
              <a:rPr lang="en-US" altLang="ko-KR" sz="1200" dirty="0">
                <a:solidFill>
                  <a:schemeClr val="bg2">
                    <a:lumMod val="25000"/>
                  </a:schemeClr>
                </a:solidFill>
              </a:rPr>
              <a:t>DB</a:t>
            </a:r>
            <a:r>
              <a:rPr lang="ko-KR" altLang="en-US" sz="1200" dirty="0">
                <a:solidFill>
                  <a:schemeClr val="bg2">
                    <a:lumMod val="25000"/>
                  </a:schemeClr>
                </a:solidFill>
              </a:rPr>
              <a:t>에 존재하는 문의 글 비밀번호가 </a:t>
            </a:r>
            <a:endParaRPr lang="en-US" altLang="ko-KR" sz="1200" dirty="0">
              <a:solidFill>
                <a:schemeClr val="bg2">
                  <a:lumMod val="25000"/>
                </a:schemeClr>
              </a:solidFill>
            </a:endParaRPr>
          </a:p>
          <a:p>
            <a:pPr algn="ctr"/>
            <a:r>
              <a:rPr lang="ko-KR" altLang="en-US" sz="1200" dirty="0">
                <a:solidFill>
                  <a:schemeClr val="bg2">
                    <a:lumMod val="25000"/>
                  </a:schemeClr>
                </a:solidFill>
              </a:rPr>
              <a:t>일치하는지 확인합니다</a:t>
            </a:r>
            <a:r>
              <a:rPr lang="en-US" altLang="ko-KR" sz="1200" dirty="0">
                <a:solidFill>
                  <a:schemeClr val="bg2">
                    <a:lumMod val="25000"/>
                  </a:schemeClr>
                </a:solidFill>
              </a:rPr>
              <a:t>.</a:t>
            </a:r>
            <a:endParaRPr lang="ko-KR" altLang="en-US" b="1" dirty="0">
              <a:solidFill>
                <a:srgbClr val="FF0000"/>
              </a:solidFill>
            </a:endParaRP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1612214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222115" cy="837565"/>
            <a:chOff x="554355" y="498475"/>
            <a:chExt cx="4222115" cy="837565"/>
          </a:xfrm>
        </p:grpSpPr>
        <p:sp>
          <p:nvSpPr>
            <p:cNvPr id="21" name="TextBox 20"/>
            <p:cNvSpPr txBox="1"/>
            <p:nvPr/>
          </p:nvSpPr>
          <p:spPr>
            <a:xfrm>
              <a:off x="554355" y="498475"/>
              <a:ext cx="422211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59130" y="1059180"/>
              <a:ext cx="366014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04. Q&amp;A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[CRUD]</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508125"/>
          </a:xfrm>
          <a:prstGeom prst="rect">
            <a:avLst/>
          </a:prstGeom>
          <a:noFill/>
        </p:spPr>
        <p:txBody>
          <a:bodyPr wrap="square" rtlCol="0">
            <a:spAutoFit/>
          </a:bodyPr>
          <a:lstStyle/>
          <a:p>
            <a:pPr algn="ctr"/>
            <a:r>
              <a:rPr lang="ko-KR" altLang="en-US" sz="1600" b="1" dirty="0" err="1">
                <a:solidFill>
                  <a:srgbClr val="C00000"/>
                </a:solidFill>
              </a:rPr>
              <a:t>문의글</a:t>
            </a:r>
            <a:r>
              <a:rPr lang="ko-KR" altLang="en-US" sz="1600" b="1" dirty="0">
                <a:solidFill>
                  <a:srgbClr val="C00000"/>
                </a:solidFill>
              </a:rPr>
              <a:t> 작성</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err="1">
                <a:solidFill>
                  <a:schemeClr val="bg2">
                    <a:lumMod val="25000"/>
                  </a:schemeClr>
                </a:solidFill>
              </a:rPr>
              <a:t>문의글</a:t>
            </a:r>
            <a:r>
              <a:rPr lang="ko-KR" altLang="en-US" sz="1200" dirty="0">
                <a:solidFill>
                  <a:schemeClr val="bg2">
                    <a:lumMod val="25000"/>
                  </a:schemeClr>
                </a:solidFill>
              </a:rPr>
              <a:t> 게시판에서 </a:t>
            </a:r>
            <a:r>
              <a:rPr lang="en-US" altLang="ko-KR" sz="1200" dirty="0">
                <a:solidFill>
                  <a:schemeClr val="bg2">
                    <a:lumMod val="25000"/>
                  </a:schemeClr>
                </a:solidFill>
              </a:rPr>
              <a:t>1:1 </a:t>
            </a:r>
            <a:r>
              <a:rPr lang="ko-KR" altLang="en-US" sz="1200" dirty="0">
                <a:solidFill>
                  <a:schemeClr val="bg2">
                    <a:lumMod val="25000"/>
                  </a:schemeClr>
                </a:solidFill>
              </a:rPr>
              <a:t>문의하기 버튼 클릭 후 </a:t>
            </a:r>
            <a:r>
              <a:rPr lang="ko-KR" altLang="en-US" sz="1200" dirty="0" err="1">
                <a:solidFill>
                  <a:schemeClr val="bg2">
                    <a:lumMod val="25000"/>
                  </a:schemeClr>
                </a:solidFill>
              </a:rPr>
              <a:t>문의글</a:t>
            </a:r>
            <a:r>
              <a:rPr lang="ko-KR" altLang="en-US" sz="1200" dirty="0">
                <a:solidFill>
                  <a:schemeClr val="bg2">
                    <a:lumMod val="25000"/>
                  </a:schemeClr>
                </a:solidFill>
              </a:rPr>
              <a:t> 작성이 가능합니다</a:t>
            </a:r>
            <a:r>
              <a:rPr lang="en-US" altLang="ko-KR" sz="1200" dirty="0">
                <a:solidFill>
                  <a:schemeClr val="bg2">
                    <a:lumMod val="25000"/>
                  </a:schemeClr>
                </a:solidFill>
              </a:rPr>
              <a:t>. </a:t>
            </a:r>
            <a:r>
              <a:rPr lang="ko-KR" altLang="en-US" sz="1200" dirty="0">
                <a:solidFill>
                  <a:schemeClr val="bg2">
                    <a:lumMod val="25000"/>
                  </a:schemeClr>
                </a:solidFill>
              </a:rPr>
              <a:t>작성자는 기존 </a:t>
            </a:r>
            <a:r>
              <a:rPr lang="en-US" altLang="ko-KR" sz="1200" dirty="0">
                <a:solidFill>
                  <a:schemeClr val="bg2">
                    <a:lumMod val="25000"/>
                  </a:schemeClr>
                </a:solidFill>
              </a:rPr>
              <a:t>DB</a:t>
            </a:r>
            <a:r>
              <a:rPr lang="ko-KR" altLang="en-US" sz="1200" dirty="0">
                <a:solidFill>
                  <a:schemeClr val="bg2">
                    <a:lumMod val="25000"/>
                  </a:schemeClr>
                </a:solidFill>
              </a:rPr>
              <a:t>에 존재하는 </a:t>
            </a:r>
            <a:endParaRPr lang="en-US" altLang="ko-KR" sz="1200" dirty="0">
              <a:solidFill>
                <a:schemeClr val="bg2">
                  <a:lumMod val="25000"/>
                </a:schemeClr>
              </a:solidFill>
            </a:endParaRPr>
          </a:p>
          <a:p>
            <a:pPr algn="ctr"/>
            <a:r>
              <a:rPr lang="ko-KR" altLang="en-US" sz="1200" dirty="0">
                <a:solidFill>
                  <a:schemeClr val="bg2">
                    <a:lumMod val="25000"/>
                  </a:schemeClr>
                </a:solidFill>
              </a:rPr>
              <a:t>닉네임과 일치하지 않도록 </a:t>
            </a:r>
            <a:endParaRPr lang="en-US" altLang="ko-KR" sz="1200" dirty="0">
              <a:solidFill>
                <a:schemeClr val="bg2">
                  <a:lumMod val="25000"/>
                </a:schemeClr>
              </a:solidFill>
            </a:endParaRPr>
          </a:p>
          <a:p>
            <a:pPr algn="ctr"/>
            <a:r>
              <a:rPr lang="ko-KR" altLang="en-US" sz="1200" dirty="0">
                <a:solidFill>
                  <a:schemeClr val="bg2">
                    <a:lumMod val="25000"/>
                  </a:schemeClr>
                </a:solidFill>
              </a:rPr>
              <a:t>중복 확인을 실행하여 확인합니다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508125"/>
          </a:xfrm>
          <a:prstGeom prst="rect">
            <a:avLst/>
          </a:prstGeom>
          <a:noFill/>
        </p:spPr>
        <p:txBody>
          <a:bodyPr wrap="square" rtlCol="0">
            <a:spAutoFit/>
          </a:bodyPr>
          <a:lstStyle/>
          <a:p>
            <a:pPr algn="ctr"/>
            <a:r>
              <a:rPr lang="ko-KR" altLang="en-US" sz="1600" b="1" dirty="0" err="1">
                <a:solidFill>
                  <a:srgbClr val="C00000"/>
                </a:solidFill>
              </a:rPr>
              <a:t>문의글</a:t>
            </a:r>
            <a:r>
              <a:rPr lang="ko-KR" altLang="en-US" sz="1600" b="1" dirty="0">
                <a:solidFill>
                  <a:srgbClr val="C00000"/>
                </a:solidFill>
              </a:rPr>
              <a:t> 수정 및 삭제</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작성자 본인확인을 위해 </a:t>
            </a:r>
            <a:r>
              <a:rPr lang="ko-KR" altLang="en-US" sz="1200" dirty="0" err="1">
                <a:solidFill>
                  <a:schemeClr val="bg2">
                    <a:lumMod val="25000"/>
                  </a:schemeClr>
                </a:solidFill>
              </a:rPr>
              <a:t>문의글</a:t>
            </a:r>
            <a:r>
              <a:rPr lang="ko-KR" altLang="en-US" sz="1200" dirty="0">
                <a:solidFill>
                  <a:schemeClr val="bg2">
                    <a:lumMod val="25000"/>
                  </a:schemeClr>
                </a:solidFill>
              </a:rPr>
              <a:t> 비밀번호와 일치하는지 확인 후</a:t>
            </a:r>
            <a:r>
              <a:rPr lang="en-US" altLang="ko-KR" sz="1200" dirty="0">
                <a:solidFill>
                  <a:schemeClr val="bg2">
                    <a:lumMod val="25000"/>
                  </a:schemeClr>
                </a:solidFill>
              </a:rPr>
              <a:t>, </a:t>
            </a:r>
            <a:r>
              <a:rPr lang="ko-KR" altLang="en-US" sz="1200" dirty="0">
                <a:solidFill>
                  <a:schemeClr val="bg2">
                    <a:lumMod val="25000"/>
                  </a:schemeClr>
                </a:solidFill>
              </a:rPr>
              <a:t>수정 및 삭제가 가능합니다</a:t>
            </a:r>
            <a:r>
              <a:rPr lang="en-US" altLang="ko-KR" sz="1200" dirty="0">
                <a:solidFill>
                  <a:schemeClr val="bg2">
                    <a:lumMod val="25000"/>
                  </a:schemeClr>
                </a:solidFill>
              </a:rPr>
              <a:t>. </a:t>
            </a:r>
            <a:r>
              <a:rPr lang="ko-KR" altLang="en-US" sz="1200" dirty="0">
                <a:solidFill>
                  <a:schemeClr val="bg2">
                    <a:lumMod val="25000"/>
                  </a:schemeClr>
                </a:solidFill>
              </a:rPr>
              <a:t>사용자가 작성한 </a:t>
            </a:r>
            <a:r>
              <a:rPr lang="ko-KR" altLang="en-US" sz="1200" dirty="0" err="1">
                <a:solidFill>
                  <a:schemeClr val="bg2">
                    <a:lumMod val="25000"/>
                  </a:schemeClr>
                </a:solidFill>
              </a:rPr>
              <a:t>문의글을</a:t>
            </a:r>
            <a:r>
              <a:rPr lang="ko-KR" altLang="en-US" sz="1200" dirty="0">
                <a:solidFill>
                  <a:schemeClr val="bg2">
                    <a:lumMod val="25000"/>
                  </a:schemeClr>
                </a:solidFill>
              </a:rPr>
              <a:t> 삭제할 경우</a:t>
            </a:r>
            <a:r>
              <a:rPr lang="en-US" altLang="ko-KR" sz="1200" dirty="0">
                <a:solidFill>
                  <a:schemeClr val="bg2">
                    <a:lumMod val="25000"/>
                  </a:schemeClr>
                </a:solidFill>
              </a:rPr>
              <a:t>, </a:t>
            </a:r>
            <a:r>
              <a:rPr lang="ko-KR" altLang="en-US" sz="1200" dirty="0">
                <a:solidFill>
                  <a:schemeClr val="bg2">
                    <a:lumMod val="25000"/>
                  </a:schemeClr>
                </a:solidFill>
              </a:rPr>
              <a:t>작성된 </a:t>
            </a:r>
            <a:r>
              <a:rPr lang="ko-KR" altLang="en-US" sz="1200" dirty="0" err="1">
                <a:solidFill>
                  <a:schemeClr val="bg2">
                    <a:lumMod val="25000"/>
                  </a:schemeClr>
                </a:solidFill>
              </a:rPr>
              <a:t>답글도</a:t>
            </a:r>
            <a:r>
              <a:rPr lang="ko-KR" altLang="en-US" sz="1200" dirty="0">
                <a:solidFill>
                  <a:schemeClr val="bg2">
                    <a:lumMod val="25000"/>
                  </a:schemeClr>
                </a:solidFill>
              </a:rPr>
              <a:t> 함께 삭제됩니다</a:t>
            </a:r>
            <a:r>
              <a:rPr lang="en-US" altLang="ko-KR" sz="1200" dirty="0">
                <a:solidFill>
                  <a:schemeClr val="bg2">
                    <a:lumMod val="25000"/>
                  </a:schemeClr>
                </a:solidFill>
              </a:rPr>
              <a:t>.</a:t>
            </a:r>
            <a:endParaRPr lang="en-US" altLang="ko-KR"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631315"/>
          </a:xfrm>
          <a:prstGeom prst="rect">
            <a:avLst/>
          </a:prstGeom>
          <a:noFill/>
        </p:spPr>
        <p:txBody>
          <a:bodyPr wrap="square" rtlCol="0">
            <a:spAutoFit/>
          </a:bodyPr>
          <a:lstStyle/>
          <a:p>
            <a:pPr algn="ctr"/>
            <a:r>
              <a:rPr lang="ko-KR" altLang="en-US" sz="1600" b="1" dirty="0" err="1">
                <a:solidFill>
                  <a:srgbClr val="C00000"/>
                </a:solidFill>
              </a:rPr>
              <a:t>답글</a:t>
            </a:r>
            <a:r>
              <a:rPr lang="ko-KR" altLang="en-US" sz="1600" b="1" dirty="0">
                <a:solidFill>
                  <a:srgbClr val="C00000"/>
                </a:solidFill>
              </a:rPr>
              <a:t> 작성</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관리자 로그인 여부를 판단하여 관리자에게만 보이는 </a:t>
            </a:r>
            <a:r>
              <a:rPr lang="ko-KR" altLang="en-US" sz="1200" dirty="0" err="1">
                <a:solidFill>
                  <a:schemeClr val="bg2">
                    <a:lumMod val="25000"/>
                  </a:schemeClr>
                </a:solidFill>
              </a:rPr>
              <a:t>답글</a:t>
            </a:r>
            <a:r>
              <a:rPr lang="ko-KR" altLang="en-US" sz="1200" dirty="0">
                <a:solidFill>
                  <a:schemeClr val="bg2">
                    <a:lumMod val="25000"/>
                  </a:schemeClr>
                </a:solidFill>
              </a:rPr>
              <a:t> 버튼으로 </a:t>
            </a:r>
            <a:r>
              <a:rPr lang="ko-KR" altLang="en-US" sz="1200" dirty="0" err="1">
                <a:solidFill>
                  <a:schemeClr val="bg2">
                    <a:lumMod val="25000"/>
                  </a:schemeClr>
                </a:solidFill>
              </a:rPr>
              <a:t>답글</a:t>
            </a:r>
            <a:r>
              <a:rPr lang="ko-KR" altLang="en-US" sz="1200" dirty="0">
                <a:solidFill>
                  <a:schemeClr val="bg2">
                    <a:lumMod val="25000"/>
                  </a:schemeClr>
                </a:solidFill>
              </a:rPr>
              <a:t> 작성 화면에 진입할 수 있습니다</a:t>
            </a:r>
            <a:r>
              <a:rPr lang="en-US" altLang="ko-KR" sz="1200" dirty="0">
                <a:solidFill>
                  <a:schemeClr val="bg2">
                    <a:lumMod val="25000"/>
                  </a:schemeClr>
                </a:solidFill>
              </a:rPr>
              <a:t>. </a:t>
            </a:r>
            <a:r>
              <a:rPr lang="ko-KR" altLang="en-US" sz="1200" dirty="0">
                <a:solidFill>
                  <a:schemeClr val="bg2">
                    <a:lumMod val="25000"/>
                  </a:schemeClr>
                </a:solidFill>
              </a:rPr>
              <a:t>해당 원 글의 내용과 첨부파일을 상단에 보여주고</a:t>
            </a:r>
            <a:r>
              <a:rPr lang="en-US" altLang="ko-KR" sz="1200" dirty="0">
                <a:solidFill>
                  <a:schemeClr val="bg2">
                    <a:lumMod val="25000"/>
                  </a:schemeClr>
                </a:solidFill>
              </a:rPr>
              <a:t>, </a:t>
            </a:r>
            <a:r>
              <a:rPr lang="ko-KR" altLang="en-US" sz="1200" dirty="0">
                <a:solidFill>
                  <a:schemeClr val="bg2">
                    <a:lumMod val="25000"/>
                  </a:schemeClr>
                </a:solidFill>
              </a:rPr>
              <a:t>관리자는 그 아래에 </a:t>
            </a:r>
            <a:r>
              <a:rPr lang="ko-KR" altLang="en-US" sz="1200" dirty="0" err="1">
                <a:solidFill>
                  <a:schemeClr val="bg2">
                    <a:lumMod val="25000"/>
                  </a:schemeClr>
                </a:solidFill>
              </a:rPr>
              <a:t>답글</a:t>
            </a:r>
            <a:r>
              <a:rPr lang="ko-KR" altLang="en-US" sz="1200" dirty="0">
                <a:solidFill>
                  <a:schemeClr val="bg2">
                    <a:lumMod val="25000"/>
                  </a:schemeClr>
                </a:solidFill>
              </a:rPr>
              <a:t> 내용을 작성할 수 있습니다</a:t>
            </a:r>
            <a:r>
              <a:rPr lang="en-US" altLang="ko-KR" sz="1200" dirty="0">
                <a:solidFill>
                  <a:schemeClr val="bg2">
                    <a:lumMod val="25000"/>
                  </a:schemeClr>
                </a:solidFill>
              </a:rPr>
              <a:t>.</a:t>
            </a: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70953284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222115" cy="837565"/>
            <a:chOff x="554355" y="498475"/>
            <a:chExt cx="4222115" cy="837565"/>
          </a:xfrm>
        </p:grpSpPr>
        <p:sp>
          <p:nvSpPr>
            <p:cNvPr id="21" name="TextBox 20"/>
            <p:cNvSpPr txBox="1"/>
            <p:nvPr/>
          </p:nvSpPr>
          <p:spPr>
            <a:xfrm>
              <a:off x="554355" y="498475"/>
              <a:ext cx="422211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59130" y="1059180"/>
              <a:ext cx="366014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04. Q&amp;A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권한</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323340"/>
          </a:xfrm>
          <a:prstGeom prst="rect">
            <a:avLst/>
          </a:prstGeom>
          <a:noFill/>
        </p:spPr>
        <p:txBody>
          <a:bodyPr wrap="square" rtlCol="0">
            <a:spAutoFit/>
          </a:bodyPr>
          <a:lstStyle/>
          <a:p>
            <a:pPr algn="ctr"/>
            <a:r>
              <a:rPr lang="ko-KR" altLang="en-US" sz="1600" b="1" dirty="0">
                <a:solidFill>
                  <a:srgbClr val="C00000"/>
                </a:solidFill>
              </a:rPr>
              <a:t>비회원의 권한</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해당 </a:t>
            </a:r>
            <a:r>
              <a:rPr lang="ko-KR" altLang="en-US" sz="1200" dirty="0" err="1">
                <a:solidFill>
                  <a:schemeClr val="bg2">
                    <a:lumMod val="25000"/>
                  </a:schemeClr>
                </a:solidFill>
              </a:rPr>
              <a:t>문의글</a:t>
            </a:r>
            <a:r>
              <a:rPr lang="ko-KR" altLang="en-US" sz="1200" dirty="0">
                <a:solidFill>
                  <a:schemeClr val="bg2">
                    <a:lumMod val="25000"/>
                  </a:schemeClr>
                </a:solidFill>
              </a:rPr>
              <a:t> 작성 시 </a:t>
            </a:r>
            <a:r>
              <a:rPr lang="en-US" altLang="ko-KR" sz="1200" dirty="0">
                <a:solidFill>
                  <a:schemeClr val="bg2">
                    <a:lumMod val="25000"/>
                  </a:schemeClr>
                </a:solidFill>
              </a:rPr>
              <a:t>DB</a:t>
            </a:r>
            <a:r>
              <a:rPr lang="ko-KR" altLang="en-US" sz="1200" dirty="0">
                <a:solidFill>
                  <a:schemeClr val="bg2">
                    <a:lumMod val="25000"/>
                  </a:schemeClr>
                </a:solidFill>
              </a:rPr>
              <a:t>에 저장해두었던 비밀번호와 일치하는지 확인하여 비회원도 </a:t>
            </a:r>
            <a:r>
              <a:rPr lang="ko-KR" altLang="en-US" sz="1200" dirty="0" err="1">
                <a:solidFill>
                  <a:schemeClr val="bg2">
                    <a:lumMod val="25000"/>
                  </a:schemeClr>
                </a:solidFill>
              </a:rPr>
              <a:t>문의글</a:t>
            </a:r>
            <a:r>
              <a:rPr lang="ko-KR" altLang="en-US" sz="1200" dirty="0">
                <a:solidFill>
                  <a:schemeClr val="bg2">
                    <a:lumMod val="25000"/>
                  </a:schemeClr>
                </a:solidFill>
              </a:rPr>
              <a:t> 작성</a:t>
            </a:r>
            <a:r>
              <a:rPr lang="en-US" altLang="ko-KR" sz="1200" dirty="0">
                <a:solidFill>
                  <a:schemeClr val="bg2">
                    <a:lumMod val="25000"/>
                  </a:schemeClr>
                </a:solidFill>
              </a:rPr>
              <a:t>, </a:t>
            </a:r>
            <a:r>
              <a:rPr lang="ko-KR" altLang="en-US" sz="1200" dirty="0">
                <a:solidFill>
                  <a:schemeClr val="bg2">
                    <a:lumMod val="25000"/>
                  </a:schemeClr>
                </a:solidFill>
              </a:rPr>
              <a:t>수정</a:t>
            </a:r>
            <a:r>
              <a:rPr lang="en-US" altLang="ko-KR" sz="1200" dirty="0">
                <a:solidFill>
                  <a:schemeClr val="bg2">
                    <a:lumMod val="25000"/>
                  </a:schemeClr>
                </a:solidFill>
              </a:rPr>
              <a:t>, </a:t>
            </a:r>
            <a:r>
              <a:rPr lang="ko-KR" altLang="en-US" sz="1200" dirty="0">
                <a:solidFill>
                  <a:schemeClr val="bg2">
                    <a:lumMod val="25000"/>
                  </a:schemeClr>
                </a:solidFill>
              </a:rPr>
              <a:t>삭제할 수 있습니다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692910"/>
          </a:xfrm>
          <a:prstGeom prst="rect">
            <a:avLst/>
          </a:prstGeom>
          <a:noFill/>
        </p:spPr>
        <p:txBody>
          <a:bodyPr wrap="square" rtlCol="0">
            <a:spAutoFit/>
          </a:bodyPr>
          <a:lstStyle/>
          <a:p>
            <a:pPr algn="ctr"/>
            <a:r>
              <a:rPr lang="ko-KR" altLang="en-US" sz="1600" b="1" dirty="0">
                <a:solidFill>
                  <a:srgbClr val="C00000"/>
                </a:solidFill>
              </a:rPr>
              <a:t>관리자의 권한</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관리자 로그인 세션을 확인하여 </a:t>
            </a:r>
            <a:endParaRPr lang="en-US" altLang="ko-KR" sz="1200" dirty="0">
              <a:solidFill>
                <a:schemeClr val="bg2">
                  <a:lumMod val="25000"/>
                </a:schemeClr>
              </a:solidFill>
            </a:endParaRPr>
          </a:p>
          <a:p>
            <a:pPr algn="ctr"/>
            <a:r>
              <a:rPr lang="ko-KR" altLang="en-US" sz="1200" dirty="0" err="1">
                <a:solidFill>
                  <a:schemeClr val="bg2">
                    <a:lumMod val="25000"/>
                  </a:schemeClr>
                </a:solidFill>
              </a:rPr>
              <a:t>로그인된</a:t>
            </a:r>
            <a:r>
              <a:rPr lang="ko-KR" altLang="en-US" sz="1200" dirty="0">
                <a:solidFill>
                  <a:schemeClr val="bg2">
                    <a:lumMod val="25000"/>
                  </a:schemeClr>
                </a:solidFill>
              </a:rPr>
              <a:t> 경우</a:t>
            </a:r>
            <a:r>
              <a:rPr lang="en-US" altLang="ko-KR" sz="1200" dirty="0">
                <a:solidFill>
                  <a:schemeClr val="bg2">
                    <a:lumMod val="25000"/>
                  </a:schemeClr>
                </a:solidFill>
              </a:rPr>
              <a:t>, </a:t>
            </a:r>
            <a:r>
              <a:rPr lang="ko-KR" altLang="en-US" sz="1200" dirty="0">
                <a:solidFill>
                  <a:schemeClr val="bg2">
                    <a:lumMod val="25000"/>
                  </a:schemeClr>
                </a:solidFill>
              </a:rPr>
              <a:t>별도의 비밀번호 확인 없이 </a:t>
            </a:r>
            <a:r>
              <a:rPr lang="ko-KR" altLang="en-US" sz="1200" dirty="0" err="1">
                <a:solidFill>
                  <a:schemeClr val="bg2">
                    <a:lumMod val="25000"/>
                  </a:schemeClr>
                </a:solidFill>
              </a:rPr>
              <a:t>문의글</a:t>
            </a:r>
            <a:r>
              <a:rPr lang="ko-KR" altLang="en-US" sz="1200" dirty="0">
                <a:solidFill>
                  <a:schemeClr val="bg2">
                    <a:lumMod val="25000"/>
                  </a:schemeClr>
                </a:solidFill>
              </a:rPr>
              <a:t> 조회</a:t>
            </a:r>
            <a:r>
              <a:rPr lang="en-US" altLang="ko-KR" sz="1200" dirty="0">
                <a:solidFill>
                  <a:schemeClr val="bg2">
                    <a:lumMod val="25000"/>
                  </a:schemeClr>
                </a:solidFill>
              </a:rPr>
              <a:t>, </a:t>
            </a:r>
            <a:r>
              <a:rPr lang="ko-KR" altLang="en-US" sz="1200" dirty="0">
                <a:solidFill>
                  <a:schemeClr val="bg2">
                    <a:lumMod val="25000"/>
                  </a:schemeClr>
                </a:solidFill>
              </a:rPr>
              <a:t>수정</a:t>
            </a:r>
            <a:r>
              <a:rPr lang="en-US" altLang="ko-KR" sz="1200" dirty="0">
                <a:solidFill>
                  <a:schemeClr val="bg2">
                    <a:lumMod val="25000"/>
                  </a:schemeClr>
                </a:solidFill>
              </a:rPr>
              <a:t>, </a:t>
            </a:r>
            <a:r>
              <a:rPr lang="ko-KR" altLang="en-US" sz="1200" dirty="0">
                <a:solidFill>
                  <a:schemeClr val="bg2">
                    <a:lumMod val="25000"/>
                  </a:schemeClr>
                </a:solidFill>
              </a:rPr>
              <a:t>삭제가 가능합니다</a:t>
            </a:r>
            <a:r>
              <a:rPr lang="en-US" altLang="ko-KR" sz="1200" dirty="0">
                <a:solidFill>
                  <a:schemeClr val="bg2">
                    <a:lumMod val="25000"/>
                  </a:schemeClr>
                </a:solidFill>
              </a:rPr>
              <a:t>. </a:t>
            </a:r>
            <a:r>
              <a:rPr lang="ko-KR" altLang="en-US" sz="1200" dirty="0">
                <a:solidFill>
                  <a:schemeClr val="bg2">
                    <a:lumMod val="25000"/>
                  </a:schemeClr>
                </a:solidFill>
              </a:rPr>
              <a:t>관리자가 작성한 글 외에도 사용자가 작성한 </a:t>
            </a:r>
            <a:r>
              <a:rPr lang="ko-KR" altLang="en-US" sz="1200" dirty="0" err="1">
                <a:solidFill>
                  <a:schemeClr val="bg2">
                    <a:lumMod val="25000"/>
                  </a:schemeClr>
                </a:solidFill>
              </a:rPr>
              <a:t>문의글도</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관리할 수 있습니다</a:t>
            </a:r>
            <a:r>
              <a:rPr lang="en-US" altLang="ko-KR" sz="1200" dirty="0">
                <a:solidFill>
                  <a:schemeClr val="bg2">
                    <a:lumMod val="25000"/>
                  </a:schemeClr>
                </a:solidFill>
              </a:rPr>
              <a:t>.</a:t>
            </a:r>
            <a:endParaRPr lang="en-US" altLang="ko-KR"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631315"/>
          </a:xfrm>
          <a:prstGeom prst="rect">
            <a:avLst/>
          </a:prstGeom>
          <a:noFill/>
        </p:spPr>
        <p:txBody>
          <a:bodyPr wrap="square" rtlCol="0">
            <a:spAutoFit/>
          </a:bodyPr>
          <a:lstStyle/>
          <a:p>
            <a:pPr algn="ctr"/>
            <a:r>
              <a:rPr lang="ko-KR" altLang="en-US" sz="1600" b="1" dirty="0">
                <a:solidFill>
                  <a:srgbClr val="C00000"/>
                </a:solidFill>
              </a:rPr>
              <a:t>회원의 권한</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로그인한 회원이 </a:t>
            </a:r>
            <a:r>
              <a:rPr lang="ko-KR" altLang="en-US" sz="1200" dirty="0" err="1">
                <a:solidFill>
                  <a:schemeClr val="bg2">
                    <a:lumMod val="25000"/>
                  </a:schemeClr>
                </a:solidFill>
              </a:rPr>
              <a:t>문의글을</a:t>
            </a:r>
            <a:r>
              <a:rPr lang="ko-KR" altLang="en-US" sz="1200" dirty="0">
                <a:solidFill>
                  <a:schemeClr val="bg2">
                    <a:lumMod val="25000"/>
                  </a:schemeClr>
                </a:solidFill>
              </a:rPr>
              <a:t> 작성할 경우</a:t>
            </a:r>
            <a:r>
              <a:rPr lang="en-US" altLang="ko-KR" sz="1200" dirty="0">
                <a:solidFill>
                  <a:schemeClr val="bg2">
                    <a:lumMod val="25000"/>
                  </a:schemeClr>
                </a:solidFill>
              </a:rPr>
              <a:t>, </a:t>
            </a:r>
            <a:r>
              <a:rPr lang="ko-KR" altLang="en-US" sz="1200" dirty="0">
                <a:solidFill>
                  <a:schemeClr val="bg2">
                    <a:lumMod val="25000"/>
                  </a:schemeClr>
                </a:solidFill>
              </a:rPr>
              <a:t>로그인 세션의 사용자 </a:t>
            </a:r>
            <a:r>
              <a:rPr lang="en-US" altLang="ko-KR" sz="1200" dirty="0">
                <a:solidFill>
                  <a:schemeClr val="bg2">
                    <a:lumMod val="25000"/>
                  </a:schemeClr>
                </a:solidFill>
              </a:rPr>
              <a:t>id</a:t>
            </a:r>
            <a:r>
              <a:rPr lang="ko-KR" altLang="en-US" sz="1200" dirty="0">
                <a:solidFill>
                  <a:schemeClr val="bg2">
                    <a:lumMod val="25000"/>
                  </a:schemeClr>
                </a:solidFill>
              </a:rPr>
              <a:t>로 닉네임을 가져온 후</a:t>
            </a:r>
            <a:r>
              <a:rPr lang="en-US" altLang="ko-KR" sz="1200" dirty="0">
                <a:solidFill>
                  <a:schemeClr val="bg2">
                    <a:lumMod val="25000"/>
                  </a:schemeClr>
                </a:solidFill>
              </a:rPr>
              <a:t>, </a:t>
            </a:r>
            <a:r>
              <a:rPr lang="ko-KR" altLang="en-US" sz="1200" dirty="0">
                <a:solidFill>
                  <a:schemeClr val="bg2">
                    <a:lumMod val="25000"/>
                  </a:schemeClr>
                </a:solidFill>
              </a:rPr>
              <a:t>해당 닉네임으로 </a:t>
            </a:r>
            <a:r>
              <a:rPr lang="ko-KR" altLang="en-US" sz="1200" dirty="0" err="1">
                <a:solidFill>
                  <a:schemeClr val="bg2">
                    <a:lumMod val="25000"/>
                  </a:schemeClr>
                </a:solidFill>
              </a:rPr>
              <a:t>문의글을</a:t>
            </a:r>
            <a:r>
              <a:rPr lang="ko-KR" altLang="en-US" sz="1200" dirty="0">
                <a:solidFill>
                  <a:schemeClr val="bg2">
                    <a:lumMod val="25000"/>
                  </a:schemeClr>
                </a:solidFill>
              </a:rPr>
              <a:t> 작성하도록 설정되어 있습니다</a:t>
            </a:r>
            <a:r>
              <a:rPr lang="en-US" altLang="ko-KR" sz="1200" dirty="0">
                <a:solidFill>
                  <a:schemeClr val="bg2">
                    <a:lumMod val="25000"/>
                  </a:schemeClr>
                </a:solidFill>
              </a:rPr>
              <a:t>. </a:t>
            </a:r>
            <a:r>
              <a:rPr lang="ko-KR" altLang="en-US" sz="1200" dirty="0">
                <a:solidFill>
                  <a:schemeClr val="bg2">
                    <a:lumMod val="25000"/>
                  </a:schemeClr>
                </a:solidFill>
              </a:rPr>
              <a:t>그 외에 </a:t>
            </a:r>
            <a:r>
              <a:rPr lang="ko-KR" altLang="en-US" sz="1200" dirty="0" err="1">
                <a:solidFill>
                  <a:schemeClr val="bg2">
                    <a:lumMod val="25000"/>
                  </a:schemeClr>
                </a:solidFill>
              </a:rPr>
              <a:t>문의글</a:t>
            </a:r>
            <a:r>
              <a:rPr lang="ko-KR" altLang="en-US" sz="1200" dirty="0">
                <a:solidFill>
                  <a:schemeClr val="bg2">
                    <a:lumMod val="25000"/>
                  </a:schemeClr>
                </a:solidFill>
              </a:rPr>
              <a:t> 비밀번호를 설정하는 것은 비회원과 동일합니다</a:t>
            </a:r>
            <a:r>
              <a:rPr lang="en-US" altLang="ko-KR" sz="1200" dirty="0">
                <a:solidFill>
                  <a:schemeClr val="bg2">
                    <a:lumMod val="25000"/>
                  </a:schemeClr>
                </a:solidFill>
              </a:rPr>
              <a:t>.</a:t>
            </a: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0649251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222115" cy="837565"/>
            <a:chOff x="554355" y="498475"/>
            <a:chExt cx="4222115" cy="837565"/>
          </a:xfrm>
        </p:grpSpPr>
        <p:sp>
          <p:nvSpPr>
            <p:cNvPr id="21" name="TextBox 20"/>
            <p:cNvSpPr txBox="1"/>
            <p:nvPr/>
          </p:nvSpPr>
          <p:spPr>
            <a:xfrm>
              <a:off x="554355" y="498475"/>
              <a:ext cx="422211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59130" y="1059180"/>
              <a:ext cx="366014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04. Q&amp;A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신고</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323340"/>
          </a:xfrm>
          <a:prstGeom prst="rect">
            <a:avLst/>
          </a:prstGeom>
          <a:noFill/>
        </p:spPr>
        <p:txBody>
          <a:bodyPr wrap="square" rtlCol="0">
            <a:spAutoFit/>
          </a:bodyPr>
          <a:lstStyle/>
          <a:p>
            <a:pPr algn="ctr"/>
            <a:r>
              <a:rPr lang="ko-KR" altLang="en-US" sz="1600" b="1" dirty="0">
                <a:solidFill>
                  <a:srgbClr val="C00000"/>
                </a:solidFill>
              </a:rPr>
              <a:t>사용자 신고 </a:t>
            </a:r>
            <a:r>
              <a:rPr lang="ko-KR" altLang="en-US" sz="1600" b="1" dirty="0" err="1">
                <a:solidFill>
                  <a:srgbClr val="C00000"/>
                </a:solidFill>
              </a:rPr>
              <a:t>문의글</a:t>
            </a:r>
            <a:r>
              <a:rPr lang="ko-KR" altLang="en-US" sz="1600" b="1" dirty="0">
                <a:solidFill>
                  <a:srgbClr val="C00000"/>
                </a:solidFill>
              </a:rPr>
              <a:t> 작성</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사용자 신고 카테고리를 선택하면</a:t>
            </a:r>
            <a:r>
              <a:rPr lang="en-US" altLang="ko-KR" sz="1200" dirty="0">
                <a:solidFill>
                  <a:schemeClr val="bg2">
                    <a:lumMod val="25000"/>
                  </a:schemeClr>
                </a:solidFill>
              </a:rPr>
              <a:t>, </a:t>
            </a:r>
          </a:p>
          <a:p>
            <a:pPr algn="ctr"/>
            <a:r>
              <a:rPr lang="ko-KR" altLang="en-US" sz="1200" dirty="0">
                <a:solidFill>
                  <a:schemeClr val="bg2">
                    <a:lumMod val="25000"/>
                  </a:schemeClr>
                </a:solidFill>
              </a:rPr>
              <a:t>사용자 </a:t>
            </a:r>
            <a:r>
              <a:rPr lang="ko-KR" altLang="en-US" sz="1200" dirty="0" err="1">
                <a:solidFill>
                  <a:schemeClr val="bg2">
                    <a:lumMod val="25000"/>
                  </a:schemeClr>
                </a:solidFill>
              </a:rPr>
              <a:t>검색란이</a:t>
            </a:r>
            <a:r>
              <a:rPr lang="ko-KR" altLang="en-US" sz="1200" dirty="0">
                <a:solidFill>
                  <a:schemeClr val="bg2">
                    <a:lumMod val="25000"/>
                  </a:schemeClr>
                </a:solidFill>
              </a:rPr>
              <a:t> 보이고</a:t>
            </a:r>
            <a:r>
              <a:rPr lang="en-US" altLang="ko-KR" sz="1200" dirty="0">
                <a:solidFill>
                  <a:schemeClr val="bg2">
                    <a:lumMod val="25000"/>
                  </a:schemeClr>
                </a:solidFill>
              </a:rPr>
              <a:t>, </a:t>
            </a:r>
          </a:p>
          <a:p>
            <a:pPr algn="ctr"/>
            <a:r>
              <a:rPr lang="ko-KR" altLang="en-US" sz="1200" dirty="0">
                <a:solidFill>
                  <a:schemeClr val="bg2">
                    <a:lumMod val="25000"/>
                  </a:schemeClr>
                </a:solidFill>
              </a:rPr>
              <a:t>자동완성 기능으로 닉네임을 </a:t>
            </a:r>
            <a:endParaRPr lang="en-US" altLang="ko-KR" sz="1200" dirty="0">
              <a:solidFill>
                <a:schemeClr val="bg2">
                  <a:lumMod val="25000"/>
                </a:schemeClr>
              </a:solidFill>
            </a:endParaRPr>
          </a:p>
          <a:p>
            <a:pPr algn="ctr"/>
            <a:r>
              <a:rPr lang="ko-KR" altLang="en-US" sz="1200" dirty="0">
                <a:solidFill>
                  <a:schemeClr val="bg2">
                    <a:lumMod val="25000"/>
                  </a:schemeClr>
                </a:solidFill>
              </a:rPr>
              <a:t>검색해 선택할 수 있습니다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877695"/>
          </a:xfrm>
          <a:prstGeom prst="rect">
            <a:avLst/>
          </a:prstGeom>
          <a:noFill/>
        </p:spPr>
        <p:txBody>
          <a:bodyPr wrap="square" rtlCol="0">
            <a:spAutoFit/>
          </a:bodyPr>
          <a:lstStyle/>
          <a:p>
            <a:pPr algn="ctr"/>
            <a:r>
              <a:rPr lang="ko-KR" altLang="en-US" sz="1600" b="1" dirty="0" err="1">
                <a:solidFill>
                  <a:srgbClr val="C00000"/>
                </a:solidFill>
              </a:rPr>
              <a:t>신고당한</a:t>
            </a:r>
            <a:r>
              <a:rPr lang="ko-KR" altLang="en-US" sz="1600" b="1" dirty="0">
                <a:solidFill>
                  <a:srgbClr val="C00000"/>
                </a:solidFill>
              </a:rPr>
              <a:t> 사용자 정보 전송</a:t>
            </a:r>
            <a:endParaRPr lang="en-US" altLang="ko-KR" sz="1600" b="1" dirty="0">
              <a:solidFill>
                <a:srgbClr val="C00000"/>
              </a:solidFill>
            </a:endParaRPr>
          </a:p>
          <a:p>
            <a:pPr algn="ctr"/>
            <a:endParaRPr lang="en-US" altLang="ko-KR" sz="1600" b="1" dirty="0">
              <a:solidFill>
                <a:srgbClr val="C00000"/>
              </a:solidFill>
            </a:endParaRPr>
          </a:p>
          <a:p>
            <a:pPr algn="ctr"/>
            <a:r>
              <a:rPr lang="ko-KR" altLang="en-US" sz="1200" dirty="0" err="1">
                <a:solidFill>
                  <a:schemeClr val="bg2">
                    <a:lumMod val="25000"/>
                  </a:schemeClr>
                </a:solidFill>
              </a:rPr>
              <a:t>문의글</a:t>
            </a:r>
            <a:r>
              <a:rPr lang="ko-KR" altLang="en-US" sz="1200" dirty="0">
                <a:solidFill>
                  <a:schemeClr val="bg2">
                    <a:lumMod val="25000"/>
                  </a:schemeClr>
                </a:solidFill>
              </a:rPr>
              <a:t> 작성자</a:t>
            </a:r>
            <a:r>
              <a:rPr lang="en-US" altLang="ko-KR" sz="1200" dirty="0">
                <a:solidFill>
                  <a:schemeClr val="bg2">
                    <a:lumMod val="25000"/>
                  </a:schemeClr>
                </a:solidFill>
              </a:rPr>
              <a:t> </a:t>
            </a:r>
            <a:r>
              <a:rPr lang="ko-KR" altLang="en-US" sz="1200" dirty="0">
                <a:solidFill>
                  <a:schemeClr val="bg2">
                    <a:lumMod val="25000"/>
                  </a:schemeClr>
                </a:solidFill>
              </a:rPr>
              <a:t>닉네임</a:t>
            </a:r>
            <a:r>
              <a:rPr lang="en-US" altLang="ko-KR" sz="1200" dirty="0">
                <a:solidFill>
                  <a:schemeClr val="bg2">
                    <a:lumMod val="25000"/>
                  </a:schemeClr>
                </a:solidFill>
              </a:rPr>
              <a:t>, </a:t>
            </a:r>
            <a:r>
              <a:rPr lang="ko-KR" altLang="en-US" sz="1200" dirty="0" err="1">
                <a:solidFill>
                  <a:schemeClr val="bg2">
                    <a:lumMod val="25000"/>
                  </a:schemeClr>
                </a:solidFill>
              </a:rPr>
              <a:t>문의글</a:t>
            </a:r>
            <a:r>
              <a:rPr lang="ko-KR" altLang="en-US" sz="1200" dirty="0">
                <a:solidFill>
                  <a:schemeClr val="bg2">
                    <a:lumMod val="25000"/>
                  </a:schemeClr>
                </a:solidFill>
              </a:rPr>
              <a:t> 번호</a:t>
            </a:r>
            <a:r>
              <a:rPr lang="en-US" altLang="ko-KR" sz="1200" dirty="0">
                <a:solidFill>
                  <a:schemeClr val="bg2">
                    <a:lumMod val="25000"/>
                  </a:schemeClr>
                </a:solidFill>
              </a:rPr>
              <a:t>, </a:t>
            </a:r>
            <a:r>
              <a:rPr lang="ko-KR" altLang="en-US" sz="1200" dirty="0">
                <a:solidFill>
                  <a:schemeClr val="bg2">
                    <a:lumMod val="25000"/>
                  </a:schemeClr>
                </a:solidFill>
              </a:rPr>
              <a:t>신고 당한 사용자의 닉네임을 관리자에게 전송합니다</a:t>
            </a:r>
            <a:r>
              <a:rPr lang="en-US" altLang="ko-KR" sz="1200" dirty="0">
                <a:solidFill>
                  <a:schemeClr val="bg2">
                    <a:lumMod val="25000"/>
                  </a:schemeClr>
                </a:solidFill>
              </a:rPr>
              <a:t>. </a:t>
            </a:r>
            <a:r>
              <a:rPr lang="ko-KR" altLang="en-US" sz="1200" dirty="0">
                <a:solidFill>
                  <a:schemeClr val="bg2">
                    <a:lumMod val="25000"/>
                  </a:schemeClr>
                </a:solidFill>
              </a:rPr>
              <a:t>관리자 페이지에서 신고 내역을 볼 수 있으며 관리자 비밀번호 확인 후</a:t>
            </a:r>
            <a:r>
              <a:rPr lang="en-US" altLang="ko-KR" sz="1200" dirty="0">
                <a:solidFill>
                  <a:schemeClr val="bg2">
                    <a:lumMod val="25000"/>
                  </a:schemeClr>
                </a:solidFill>
              </a:rPr>
              <a:t>, </a:t>
            </a:r>
            <a:r>
              <a:rPr lang="ko-KR" altLang="en-US" sz="1200" dirty="0">
                <a:solidFill>
                  <a:schemeClr val="bg2">
                    <a:lumMod val="25000"/>
                  </a:schemeClr>
                </a:solidFill>
              </a:rPr>
              <a:t>해당 사용자의 계정을 정지할 수 있습니다</a:t>
            </a:r>
            <a:r>
              <a:rPr lang="en-US" altLang="ko-KR" sz="1200" dirty="0">
                <a:solidFill>
                  <a:schemeClr val="bg2">
                    <a:lumMod val="25000"/>
                  </a:schemeClr>
                </a:solidFill>
              </a:rPr>
              <a:t>. </a:t>
            </a:r>
            <a:r>
              <a:rPr lang="ko-KR" altLang="en-US" sz="1200" dirty="0">
                <a:solidFill>
                  <a:schemeClr val="bg2">
                    <a:lumMod val="25000"/>
                  </a:schemeClr>
                </a:solidFill>
              </a:rPr>
              <a:t>정지된 회원은 </a:t>
            </a:r>
            <a:r>
              <a:rPr lang="ko-KR" altLang="en-US" sz="1200" dirty="0" err="1">
                <a:solidFill>
                  <a:schemeClr val="bg2">
                    <a:lumMod val="25000"/>
                  </a:schemeClr>
                </a:solidFill>
              </a:rPr>
              <a:t>로그인이</a:t>
            </a:r>
            <a:r>
              <a:rPr lang="ko-KR" altLang="en-US" sz="1200" dirty="0">
                <a:solidFill>
                  <a:schemeClr val="bg2">
                    <a:lumMod val="25000"/>
                  </a:schemeClr>
                </a:solidFill>
              </a:rPr>
              <a:t> 불가능합니다</a:t>
            </a:r>
            <a:r>
              <a:rPr lang="en-US" altLang="ko-KR" sz="1200" dirty="0">
                <a:solidFill>
                  <a:schemeClr val="bg2">
                    <a:lumMod val="25000"/>
                  </a:schemeClr>
                </a:solidFill>
              </a:rPr>
              <a:t>.</a:t>
            </a:r>
            <a:endParaRPr lang="en-US" altLang="ko-KR" b="1" dirty="0">
              <a:solidFill>
                <a:srgbClr val="FF0000"/>
              </a:solidFill>
            </a:endParaRPr>
          </a:p>
        </p:txBody>
      </p:sp>
      <p:sp>
        <p:nvSpPr>
          <p:cNvPr id="35" name="타원 34"/>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7" name="직선 연결선 36"/>
          <p:cNvCxnSpPr>
            <a:stCxn id="35"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90055" y="4220210"/>
            <a:ext cx="2735580" cy="1631315"/>
          </a:xfrm>
          <a:prstGeom prst="rect">
            <a:avLst/>
          </a:prstGeom>
          <a:noFill/>
        </p:spPr>
        <p:txBody>
          <a:bodyPr wrap="square" rtlCol="0">
            <a:spAutoFit/>
          </a:bodyPr>
          <a:lstStyle/>
          <a:p>
            <a:pPr algn="ctr"/>
            <a:r>
              <a:rPr lang="ko-KR" altLang="en-US" sz="1600" b="1" dirty="0">
                <a:solidFill>
                  <a:srgbClr val="C00000"/>
                </a:solidFill>
              </a:rPr>
              <a:t>정지된 계정 복구</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관리자 비밀번호 확인 후 신고되어 정지된 회원의 계정을 복구할 수 있습니다</a:t>
            </a:r>
            <a:r>
              <a:rPr lang="en-US" altLang="ko-KR" sz="1200" dirty="0">
                <a:solidFill>
                  <a:schemeClr val="bg2">
                    <a:lumMod val="25000"/>
                  </a:schemeClr>
                </a:solidFill>
              </a:rPr>
              <a:t>. </a:t>
            </a:r>
            <a:r>
              <a:rPr lang="ko-KR" altLang="en-US" sz="1200" dirty="0">
                <a:solidFill>
                  <a:schemeClr val="bg2">
                    <a:lumMod val="25000"/>
                  </a:schemeClr>
                </a:solidFill>
              </a:rPr>
              <a:t>복구된 회원은 다시 활동이 가능하며</a:t>
            </a:r>
            <a:r>
              <a:rPr lang="en-US" altLang="ko-KR" sz="1200" dirty="0">
                <a:solidFill>
                  <a:schemeClr val="bg2">
                    <a:lumMod val="25000"/>
                  </a:schemeClr>
                </a:solidFill>
              </a:rPr>
              <a:t>, </a:t>
            </a:r>
            <a:r>
              <a:rPr lang="ko-KR" altLang="en-US" sz="1200" dirty="0">
                <a:solidFill>
                  <a:schemeClr val="bg2">
                    <a:lumMod val="25000"/>
                  </a:schemeClr>
                </a:solidFill>
              </a:rPr>
              <a:t>정지된 내역</a:t>
            </a:r>
            <a:r>
              <a:rPr lang="en-US" altLang="ko-KR" sz="1200" dirty="0">
                <a:solidFill>
                  <a:schemeClr val="bg2">
                    <a:lumMod val="25000"/>
                  </a:schemeClr>
                </a:solidFill>
              </a:rPr>
              <a:t>, </a:t>
            </a:r>
            <a:r>
              <a:rPr lang="ko-KR" altLang="en-US" sz="1200" dirty="0">
                <a:solidFill>
                  <a:schemeClr val="bg2">
                    <a:lumMod val="25000"/>
                  </a:schemeClr>
                </a:solidFill>
              </a:rPr>
              <a:t>복구된 내역은 관리자 신고 내역에서 확인할 수 있습니다</a:t>
            </a:r>
            <a:r>
              <a:rPr lang="en-US" altLang="ko-KR" sz="1200" dirty="0">
                <a:solidFill>
                  <a:schemeClr val="bg2">
                    <a:lumMod val="25000"/>
                  </a:schemeClr>
                </a:solidFill>
              </a:rPr>
              <a:t>.</a:t>
            </a:r>
          </a:p>
        </p:txBody>
      </p:sp>
      <p:cxnSp>
        <p:nvCxnSpPr>
          <p:cNvPr id="39" name="직선 화살표 연결선 38"/>
          <p:cNvCxnSpPr/>
          <p:nvPr/>
        </p:nvCxnSpPr>
        <p:spPr>
          <a:xfrm>
            <a:off x="6256655" y="276796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07173428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1270" y="-889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39565" y="2219325"/>
            <a:ext cx="2508885" cy="584835"/>
          </a:xfrm>
          <a:prstGeom prst="rect">
            <a:avLst/>
          </a:prstGeom>
          <a:noFill/>
        </p:spPr>
        <p:txBody>
          <a:bodyPr wrap="square" rtlCol="0">
            <a:spAutoFit/>
          </a:bodyPr>
          <a:lstStyle/>
          <a:p>
            <a:pPr algn="ctr"/>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a:t>
            </a:r>
          </a:p>
        </p:txBody>
      </p:sp>
      <p:sp>
        <p:nvSpPr>
          <p:cNvPr id="16" name="TextBox 15"/>
          <p:cNvSpPr txBox="1"/>
          <p:nvPr/>
        </p:nvSpPr>
        <p:spPr>
          <a:xfrm>
            <a:off x="4201795" y="2780030"/>
            <a:ext cx="2174875"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소개</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6" name="직선 연결선 5"/>
          <p:cNvCxnSpPr/>
          <p:nvPr/>
        </p:nvCxnSpPr>
        <p:spPr>
          <a:xfrm flipV="1">
            <a:off x="2033270" y="3311525"/>
            <a:ext cx="66757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44370" y="3595370"/>
            <a:ext cx="6969125" cy="1600438"/>
          </a:xfrm>
          <a:prstGeom prst="rect">
            <a:avLst/>
          </a:prstGeom>
          <a:noFill/>
        </p:spPr>
        <p:txBody>
          <a:bodyPr wrap="square" rtlCol="0">
            <a:spAutoFit/>
          </a:bodyPr>
          <a:lstStyle/>
          <a:p>
            <a:pPr algn="ctr"/>
            <a:r>
              <a:rPr lang="ko-KR" altLang="en-US" sz="140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당신의 소중한 하루</a:t>
            </a:r>
            <a:r>
              <a:rPr lang="en-US" altLang="ko-KR" sz="140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성향검사와 랜덤테스트를 통해 </a:t>
            </a:r>
            <a:endParaRPr lang="en-US" altLang="ko-KR" sz="140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의미 있는 하루를 만들어가는 웹 페이지입니다</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직사각형 1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0" name="TextBox 2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1" name="TextBox 3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2" name="TextBox 3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3" name="TextBox 3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4" name="TextBox 3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56326331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798695" cy="837565"/>
            <a:chOff x="554355" y="498475"/>
            <a:chExt cx="4798695" cy="837565"/>
          </a:xfrm>
        </p:grpSpPr>
        <p:sp>
          <p:nvSpPr>
            <p:cNvPr id="21" name="TextBox 20"/>
            <p:cNvSpPr txBox="1"/>
            <p:nvPr/>
          </p:nvSpPr>
          <p:spPr>
            <a:xfrm>
              <a:off x="554355" y="498475"/>
              <a:ext cx="47986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73100" y="1059180"/>
              <a:ext cx="416052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일반 회원 정보 등록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변경</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36955" y="4220210"/>
            <a:ext cx="2735580" cy="1877695"/>
          </a:xfrm>
          <a:prstGeom prst="rect">
            <a:avLst/>
          </a:prstGeom>
          <a:noFill/>
        </p:spPr>
        <p:txBody>
          <a:bodyPr wrap="square" rtlCol="0">
            <a:spAutoFit/>
          </a:bodyPr>
          <a:lstStyle/>
          <a:p>
            <a:pPr algn="ctr"/>
            <a:r>
              <a:rPr lang="ko-KR" altLang="en-US" sz="1600" b="1" dirty="0">
                <a:solidFill>
                  <a:srgbClr val="C00000"/>
                </a:solidFill>
              </a:rPr>
              <a:t>회원 등록</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Login &gt; </a:t>
            </a:r>
            <a:r>
              <a:rPr lang="ko-KR" altLang="en-US" sz="1200" dirty="0">
                <a:solidFill>
                  <a:schemeClr val="bg2">
                    <a:lumMod val="25000"/>
                  </a:schemeClr>
                </a:solidFill>
              </a:rPr>
              <a:t>회원가입 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회원 정보를 등록합니다</a:t>
            </a:r>
            <a:r>
              <a:rPr lang="en-US" altLang="ko-KR" sz="1200" dirty="0">
                <a:solidFill>
                  <a:schemeClr val="bg2">
                    <a:lumMod val="25000"/>
                  </a:schemeClr>
                </a:solidFill>
              </a:rPr>
              <a:t>.</a:t>
            </a:r>
          </a:p>
          <a:p>
            <a:pPr algn="ctr"/>
            <a:r>
              <a:rPr lang="ko-KR" altLang="en-US" sz="1200" dirty="0" err="1">
                <a:solidFill>
                  <a:schemeClr val="bg2">
                    <a:lumMod val="25000"/>
                  </a:schemeClr>
                </a:solidFill>
              </a:rPr>
              <a:t>정규표현식과</a:t>
            </a:r>
            <a:r>
              <a:rPr lang="ko-KR" altLang="en-US" sz="1200" dirty="0">
                <a:solidFill>
                  <a:schemeClr val="bg2">
                    <a:lumMod val="25000"/>
                  </a:schemeClr>
                </a:solidFill>
              </a:rPr>
              <a:t> 중복확인을</a:t>
            </a:r>
            <a:endParaRPr lang="en-US" altLang="ko-KR" sz="1200" dirty="0">
              <a:solidFill>
                <a:schemeClr val="bg2">
                  <a:lumMod val="25000"/>
                </a:schemeClr>
              </a:solidFill>
            </a:endParaRPr>
          </a:p>
          <a:p>
            <a:pPr algn="ctr"/>
            <a:r>
              <a:rPr lang="ko-KR" altLang="en-US" sz="1200" dirty="0">
                <a:solidFill>
                  <a:schemeClr val="bg2">
                    <a:lumMod val="25000"/>
                  </a:schemeClr>
                </a:solidFill>
              </a:rPr>
              <a:t>검사합니다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6" name="직선 화살표 연결선 5"/>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타원 28"/>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1" name="직선 연결선 30"/>
          <p:cNvCxnSpPr>
            <a:stCxn id="29"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94455" y="4220210"/>
            <a:ext cx="2735580" cy="1692910"/>
          </a:xfrm>
          <a:prstGeom prst="rect">
            <a:avLst/>
          </a:prstGeom>
          <a:noFill/>
        </p:spPr>
        <p:txBody>
          <a:bodyPr wrap="square" rtlCol="0">
            <a:spAutoFit/>
          </a:bodyPr>
          <a:lstStyle/>
          <a:p>
            <a:pPr algn="ctr"/>
            <a:r>
              <a:rPr lang="ko-KR" altLang="en-US" sz="1600" b="1" dirty="0">
                <a:solidFill>
                  <a:srgbClr val="C00000"/>
                </a:solidFill>
              </a:rPr>
              <a:t>회원 로그인</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Login </a:t>
            </a:r>
            <a:r>
              <a:rPr lang="ko-KR" altLang="en-US" sz="1200" dirty="0">
                <a:solidFill>
                  <a:schemeClr val="bg2">
                    <a:lumMod val="25000"/>
                  </a:schemeClr>
                </a:solidFill>
              </a:rPr>
              <a:t>탭에서 저장된 </a:t>
            </a:r>
            <a:endParaRPr lang="en-US" altLang="ko-KR" sz="1200" dirty="0">
              <a:solidFill>
                <a:schemeClr val="bg2">
                  <a:lumMod val="25000"/>
                </a:schemeClr>
              </a:solidFill>
            </a:endParaRPr>
          </a:p>
          <a:p>
            <a:pPr algn="ctr"/>
            <a:r>
              <a:rPr lang="ko-KR" altLang="en-US" sz="1200" dirty="0">
                <a:solidFill>
                  <a:schemeClr val="bg2">
                    <a:lumMod val="25000"/>
                  </a:schemeClr>
                </a:solidFill>
              </a:rPr>
              <a:t>회원 정보에 따라 </a:t>
            </a:r>
            <a:r>
              <a:rPr lang="en-US" altLang="ko-KR" sz="1200" dirty="0">
                <a:solidFill>
                  <a:schemeClr val="bg2">
                    <a:lumMod val="25000"/>
                  </a:schemeClr>
                </a:solidFill>
              </a:rPr>
              <a:t>DB</a:t>
            </a:r>
            <a:r>
              <a:rPr lang="ko-KR" altLang="en-US" sz="1200" dirty="0">
                <a:solidFill>
                  <a:schemeClr val="bg2">
                    <a:lumMod val="25000"/>
                  </a:schemeClr>
                </a:solidFill>
              </a:rPr>
              <a:t> 확인 후 </a:t>
            </a:r>
            <a:endParaRPr lang="en-US" altLang="ko-KR" sz="1200" dirty="0">
              <a:solidFill>
                <a:schemeClr val="bg2">
                  <a:lumMod val="25000"/>
                </a:schemeClr>
              </a:solidFill>
            </a:endParaRPr>
          </a:p>
          <a:p>
            <a:pPr algn="ctr"/>
            <a:r>
              <a:rPr lang="ko-KR" altLang="en-US" sz="1200" dirty="0" err="1">
                <a:solidFill>
                  <a:schemeClr val="bg2">
                    <a:lumMod val="25000"/>
                  </a:schemeClr>
                </a:solidFill>
              </a:rPr>
              <a:t>로그인을</a:t>
            </a:r>
            <a:r>
              <a:rPr lang="ko-KR" altLang="en-US" sz="1200" dirty="0">
                <a:solidFill>
                  <a:schemeClr val="bg2">
                    <a:lumMod val="25000"/>
                  </a:schemeClr>
                </a:solidFill>
              </a:rPr>
              <a:t> 진행합니다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8" name="TextBox 7"/>
          <p:cNvSpPr txBox="1"/>
          <p:nvPr/>
        </p:nvSpPr>
        <p:spPr>
          <a:xfrm>
            <a:off x="3333750" y="2958465"/>
            <a:ext cx="1062355" cy="369570"/>
          </a:xfrm>
          <a:prstGeom prst="rect">
            <a:avLst/>
          </a:prstGeom>
          <a:noFill/>
        </p:spPr>
        <p:txBody>
          <a:bodyPr wrap="square" rtlCol="0">
            <a:spAutoFit/>
          </a:bodyPr>
          <a:lstStyle/>
          <a:p>
            <a:r>
              <a:rPr lang="en-US" altLang="ko-KR" dirty="0">
                <a:solidFill>
                  <a:schemeClr val="accent1">
                    <a:lumMod val="75000"/>
                  </a:schemeClr>
                </a:solidFill>
              </a:rPr>
              <a:t>+ 100P</a:t>
            </a:r>
            <a:endParaRPr lang="ko-KR" altLang="en-US" dirty="0">
              <a:solidFill>
                <a:schemeClr val="accent1">
                  <a:lumMod val="75000"/>
                </a:schemeClr>
              </a:solidFill>
            </a:endParaRPr>
          </a:p>
        </p:txBody>
      </p:sp>
      <p:cxnSp>
        <p:nvCxnSpPr>
          <p:cNvPr id="34" name="직선 화살표 연결선 33"/>
          <p:cNvCxnSpPr/>
          <p:nvPr/>
        </p:nvCxnSpPr>
        <p:spPr>
          <a:xfrm>
            <a:off x="6256020" y="277431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타원 34"/>
          <p:cNvSpPr/>
          <p:nvPr/>
        </p:nvSpPr>
        <p:spPr>
          <a:xfrm>
            <a:off x="309372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p:cNvSpPr txBox="1"/>
          <p:nvPr/>
        </p:nvSpPr>
        <p:spPr>
          <a:xfrm>
            <a:off x="3093720" y="5589905"/>
            <a:ext cx="1460500" cy="646430"/>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회원가입 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100</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포인트가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적립됩니다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타원 41"/>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4" name="직선 연결선 43"/>
          <p:cNvCxnSpPr>
            <a:stCxn id="42"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790055" y="4220210"/>
            <a:ext cx="2735580" cy="2431415"/>
          </a:xfrm>
          <a:prstGeom prst="rect">
            <a:avLst/>
          </a:prstGeom>
          <a:noFill/>
        </p:spPr>
        <p:txBody>
          <a:bodyPr wrap="square" rtlCol="0">
            <a:spAutoFit/>
          </a:bodyPr>
          <a:lstStyle/>
          <a:p>
            <a:pPr algn="ctr"/>
            <a:r>
              <a:rPr lang="ko-KR" altLang="en-US" sz="1600" b="1" dirty="0">
                <a:solidFill>
                  <a:srgbClr val="C00000"/>
                </a:solidFill>
              </a:rPr>
              <a:t>회원 정보 수정</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My Page &gt; </a:t>
            </a:r>
            <a:r>
              <a:rPr lang="ko-KR" altLang="en-US" sz="1200" dirty="0">
                <a:solidFill>
                  <a:schemeClr val="bg2">
                    <a:lumMod val="25000"/>
                  </a:schemeClr>
                </a:solidFill>
              </a:rPr>
              <a:t>회원정보 수정 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저장된 회원 정보를 </a:t>
            </a:r>
            <a:r>
              <a:rPr lang="en-US" altLang="ko-KR" sz="1200" dirty="0">
                <a:solidFill>
                  <a:schemeClr val="bg2">
                    <a:lumMod val="25000"/>
                  </a:schemeClr>
                </a:solidFill>
              </a:rPr>
              <a:t>DB</a:t>
            </a:r>
            <a:r>
              <a:rPr lang="ko-KR" altLang="en-US" sz="1200" dirty="0">
                <a:solidFill>
                  <a:schemeClr val="bg2">
                    <a:lumMod val="25000"/>
                  </a:schemeClr>
                </a:solidFill>
              </a:rPr>
              <a:t> 에서 </a:t>
            </a:r>
            <a:endParaRPr lang="en-US" altLang="ko-KR" sz="1200" dirty="0">
              <a:solidFill>
                <a:schemeClr val="bg2">
                  <a:lumMod val="25000"/>
                </a:schemeClr>
              </a:solidFill>
            </a:endParaRPr>
          </a:p>
          <a:p>
            <a:pPr algn="ctr"/>
            <a:r>
              <a:rPr lang="ko-KR" altLang="en-US" sz="1200" dirty="0">
                <a:solidFill>
                  <a:schemeClr val="bg2">
                    <a:lumMod val="25000"/>
                  </a:schemeClr>
                </a:solidFill>
              </a:rPr>
              <a:t>가져온 후  수정을 진행합니다</a:t>
            </a:r>
            <a:r>
              <a:rPr lang="en-US" altLang="ko-KR" sz="1200" dirty="0">
                <a:solidFill>
                  <a:schemeClr val="bg2">
                    <a:lumMod val="25000"/>
                  </a:schemeClr>
                </a:solidFill>
              </a:rPr>
              <a:t>.</a:t>
            </a:r>
          </a:p>
          <a:p>
            <a:pPr algn="ctr"/>
            <a:r>
              <a:rPr lang="ko-KR" altLang="en-US" sz="1200" dirty="0" err="1">
                <a:solidFill>
                  <a:schemeClr val="bg2">
                    <a:lumMod val="25000"/>
                  </a:schemeClr>
                </a:solidFill>
              </a:rPr>
              <a:t>정규표현식과</a:t>
            </a:r>
            <a:r>
              <a:rPr lang="ko-KR" altLang="en-US" sz="1200" dirty="0">
                <a:solidFill>
                  <a:schemeClr val="bg2">
                    <a:lumMod val="25000"/>
                  </a:schemeClr>
                </a:solidFill>
              </a:rPr>
              <a:t> 중복확인을</a:t>
            </a:r>
            <a:endParaRPr lang="en-US" altLang="ko-KR" sz="1200" dirty="0">
              <a:solidFill>
                <a:schemeClr val="bg2">
                  <a:lumMod val="25000"/>
                </a:schemeClr>
              </a:solidFill>
            </a:endParaRPr>
          </a:p>
          <a:p>
            <a:pPr algn="ctr"/>
            <a:r>
              <a:rPr lang="ko-KR" altLang="en-US" sz="1200" dirty="0">
                <a:solidFill>
                  <a:schemeClr val="bg2">
                    <a:lumMod val="25000"/>
                  </a:schemeClr>
                </a:solidFill>
              </a:rPr>
              <a:t>검사합니다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46" name="타원 45"/>
          <p:cNvSpPr/>
          <p:nvPr/>
        </p:nvSpPr>
        <p:spPr>
          <a:xfrm>
            <a:off x="585724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TextBox 46"/>
          <p:cNvSpPr txBox="1"/>
          <p:nvPr/>
        </p:nvSpPr>
        <p:spPr>
          <a:xfrm>
            <a:off x="5857240" y="5589905"/>
            <a:ext cx="1460500" cy="646430"/>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닉네임 변경 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20</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포인트가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차감됩니다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4" name="TextBox 53"/>
          <p:cNvSpPr txBox="1"/>
          <p:nvPr/>
        </p:nvSpPr>
        <p:spPr>
          <a:xfrm>
            <a:off x="6981825" y="6134735"/>
            <a:ext cx="910590" cy="369570"/>
          </a:xfrm>
          <a:prstGeom prst="rect">
            <a:avLst/>
          </a:prstGeom>
          <a:noFill/>
        </p:spPr>
        <p:txBody>
          <a:bodyPr wrap="square" rtlCol="0">
            <a:spAutoFit/>
          </a:bodyPr>
          <a:lstStyle/>
          <a:p>
            <a:pPr algn="ctr"/>
            <a:r>
              <a:rPr lang="en-US" altLang="ko-KR" dirty="0">
                <a:solidFill>
                  <a:srgbClr val="C00000"/>
                </a:solidFill>
              </a:rPr>
              <a:t>- 20P</a:t>
            </a:r>
            <a:endParaRPr lang="ko-KR" altLang="en-US" dirty="0">
              <a:solidFill>
                <a:srgbClr val="C00000"/>
              </a:solidFill>
            </a:endParaRPr>
          </a:p>
        </p:txBody>
      </p:sp>
      <p:sp>
        <p:nvSpPr>
          <p:cNvPr id="55" name="직사각형 54">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직사각형 57">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58">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TextBox 59">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1" name="TextBox 60">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2" name="TextBox 61">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3" name="TextBox 62">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4" name="TextBox 63">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5" name="TextBox 64">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92992324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798695" cy="837565"/>
            <a:chOff x="554355" y="498475"/>
            <a:chExt cx="4798695" cy="837565"/>
          </a:xfrm>
        </p:grpSpPr>
        <p:sp>
          <p:nvSpPr>
            <p:cNvPr id="21" name="TextBox 20"/>
            <p:cNvSpPr txBox="1"/>
            <p:nvPr/>
          </p:nvSpPr>
          <p:spPr>
            <a:xfrm>
              <a:off x="554355" y="498475"/>
              <a:ext cx="47986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73100" y="1059180"/>
              <a:ext cx="467995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카카오 회원 정보 등록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변경</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36955" y="4220210"/>
            <a:ext cx="2735580" cy="2061845"/>
          </a:xfrm>
          <a:prstGeom prst="rect">
            <a:avLst/>
          </a:prstGeom>
          <a:noFill/>
        </p:spPr>
        <p:txBody>
          <a:bodyPr wrap="square" rtlCol="0">
            <a:spAutoFit/>
          </a:bodyPr>
          <a:lstStyle/>
          <a:p>
            <a:pPr algn="ctr"/>
            <a:r>
              <a:rPr lang="en-US" altLang="ko-KR" sz="1600" b="1" dirty="0">
                <a:solidFill>
                  <a:srgbClr val="C00000"/>
                </a:solidFill>
              </a:rPr>
              <a:t>KAKAO</a:t>
            </a:r>
            <a:r>
              <a:rPr lang="ko-KR" altLang="en-US" sz="1600" b="1" dirty="0">
                <a:solidFill>
                  <a:srgbClr val="C00000"/>
                </a:solidFill>
              </a:rPr>
              <a:t> 회원 등록</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Login &gt; </a:t>
            </a:r>
            <a:r>
              <a:rPr lang="ko-KR" altLang="en-US" sz="1200" dirty="0">
                <a:solidFill>
                  <a:schemeClr val="bg2">
                    <a:lumMod val="25000"/>
                  </a:schemeClr>
                </a:solidFill>
              </a:rPr>
              <a:t>회원가입 탭에서</a:t>
            </a:r>
            <a:endParaRPr lang="en-US" altLang="ko-KR" sz="1200" dirty="0">
              <a:solidFill>
                <a:schemeClr val="bg2">
                  <a:lumMod val="25000"/>
                </a:schemeClr>
              </a:solidFill>
            </a:endParaRPr>
          </a:p>
          <a:p>
            <a:pPr algn="ctr"/>
            <a:r>
              <a:rPr lang="ko-KR" altLang="en-US" sz="1200" dirty="0">
                <a:solidFill>
                  <a:schemeClr val="bg2">
                    <a:lumMod val="25000"/>
                  </a:schemeClr>
                </a:solidFill>
              </a:rPr>
              <a:t>회원 정보 조회 후 없다면 </a:t>
            </a:r>
            <a:endParaRPr lang="en-US" altLang="ko-KR" sz="1200" dirty="0">
              <a:solidFill>
                <a:schemeClr val="bg2">
                  <a:lumMod val="25000"/>
                </a:schemeClr>
              </a:solidFill>
            </a:endParaRPr>
          </a:p>
          <a:p>
            <a:pPr algn="ctr"/>
            <a:r>
              <a:rPr lang="ko-KR" altLang="en-US" sz="1200" dirty="0">
                <a:solidFill>
                  <a:schemeClr val="bg2">
                    <a:lumMod val="25000"/>
                  </a:schemeClr>
                </a:solidFill>
              </a:rPr>
              <a:t>회원 정보를 등록합니다</a:t>
            </a:r>
            <a:r>
              <a:rPr lang="en-US" altLang="ko-KR" sz="1200" dirty="0">
                <a:solidFill>
                  <a:schemeClr val="bg2">
                    <a:lumMod val="25000"/>
                  </a:schemeClr>
                </a:solidFill>
              </a:rPr>
              <a:t>.</a:t>
            </a:r>
          </a:p>
          <a:p>
            <a:pPr algn="ctr"/>
            <a:r>
              <a:rPr lang="ko-KR" altLang="en-US" sz="1200" dirty="0" err="1">
                <a:solidFill>
                  <a:schemeClr val="bg2">
                    <a:lumMod val="25000"/>
                  </a:schemeClr>
                </a:solidFill>
              </a:rPr>
              <a:t>정규표현식과</a:t>
            </a:r>
            <a:r>
              <a:rPr lang="ko-KR" altLang="en-US" sz="1200" dirty="0">
                <a:solidFill>
                  <a:schemeClr val="bg2">
                    <a:lumMod val="25000"/>
                  </a:schemeClr>
                </a:solidFill>
              </a:rPr>
              <a:t> 중복확인을</a:t>
            </a:r>
            <a:endParaRPr lang="en-US" altLang="ko-KR" sz="1200" dirty="0">
              <a:solidFill>
                <a:schemeClr val="bg2">
                  <a:lumMod val="25000"/>
                </a:schemeClr>
              </a:solidFill>
            </a:endParaRPr>
          </a:p>
          <a:p>
            <a:pPr algn="ctr"/>
            <a:r>
              <a:rPr lang="ko-KR" altLang="en-US" sz="1200" dirty="0">
                <a:solidFill>
                  <a:schemeClr val="bg2">
                    <a:lumMod val="25000"/>
                  </a:schemeClr>
                </a:solidFill>
              </a:rPr>
              <a:t>검사합니다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6" name="직선 화살표 연결선 5"/>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타원 28"/>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1" name="직선 연결선 30"/>
          <p:cNvCxnSpPr>
            <a:stCxn id="29"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1420" y="4220210"/>
            <a:ext cx="3048000" cy="1692910"/>
          </a:xfrm>
          <a:prstGeom prst="rect">
            <a:avLst/>
          </a:prstGeom>
          <a:noFill/>
        </p:spPr>
        <p:txBody>
          <a:bodyPr wrap="square" rtlCol="0">
            <a:spAutoFit/>
          </a:bodyPr>
          <a:lstStyle/>
          <a:p>
            <a:pPr algn="ctr"/>
            <a:r>
              <a:rPr lang="en-US" altLang="ko-KR" sz="1600" b="1" dirty="0">
                <a:solidFill>
                  <a:srgbClr val="C00000"/>
                </a:solidFill>
              </a:rPr>
              <a:t>KAKAO</a:t>
            </a:r>
            <a:r>
              <a:rPr lang="ko-KR" altLang="en-US" sz="1600" b="1" dirty="0">
                <a:solidFill>
                  <a:srgbClr val="C00000"/>
                </a:solidFill>
              </a:rPr>
              <a:t> 회원 로그인</a:t>
            </a:r>
            <a:r>
              <a:rPr lang="en-US" altLang="ko-KR" sz="1600" b="1" dirty="0">
                <a:solidFill>
                  <a:srgbClr val="C00000"/>
                </a:solidFill>
              </a:rPr>
              <a:t>, </a:t>
            </a:r>
            <a:r>
              <a:rPr lang="ko-KR" altLang="en-US" sz="1600" b="1" dirty="0">
                <a:solidFill>
                  <a:srgbClr val="C00000"/>
                </a:solidFill>
              </a:rPr>
              <a:t>로그아웃</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Login </a:t>
            </a:r>
            <a:r>
              <a:rPr lang="ko-KR" altLang="en-US" sz="1200" dirty="0">
                <a:solidFill>
                  <a:schemeClr val="bg2">
                    <a:lumMod val="25000"/>
                  </a:schemeClr>
                </a:solidFill>
              </a:rPr>
              <a:t>탭에서 저장된 </a:t>
            </a:r>
            <a:endParaRPr lang="en-US" altLang="ko-KR" sz="1200" dirty="0">
              <a:solidFill>
                <a:schemeClr val="bg2">
                  <a:lumMod val="25000"/>
                </a:schemeClr>
              </a:solidFill>
            </a:endParaRPr>
          </a:p>
          <a:p>
            <a:pPr algn="ctr"/>
            <a:r>
              <a:rPr lang="ko-KR" altLang="en-US" sz="1200" dirty="0">
                <a:solidFill>
                  <a:schemeClr val="bg2">
                    <a:lumMod val="25000"/>
                  </a:schemeClr>
                </a:solidFill>
              </a:rPr>
              <a:t>카카오</a:t>
            </a:r>
            <a:r>
              <a:rPr lang="en-US" altLang="ko-KR" sz="1200" dirty="0">
                <a:solidFill>
                  <a:schemeClr val="bg2">
                    <a:lumMod val="25000"/>
                  </a:schemeClr>
                </a:solidFill>
              </a:rPr>
              <a:t> </a:t>
            </a:r>
            <a:r>
              <a:rPr lang="ko-KR" altLang="en-US" sz="1200" dirty="0">
                <a:solidFill>
                  <a:schemeClr val="bg2">
                    <a:lumMod val="25000"/>
                  </a:schemeClr>
                </a:solidFill>
              </a:rPr>
              <a:t>고유 </a:t>
            </a:r>
            <a:r>
              <a:rPr lang="en-US" altLang="ko-KR" sz="1200" dirty="0">
                <a:solidFill>
                  <a:schemeClr val="bg2">
                    <a:lumMod val="25000"/>
                  </a:schemeClr>
                </a:solidFill>
              </a:rPr>
              <a:t>ID</a:t>
            </a:r>
            <a:r>
              <a:rPr lang="ko-KR" altLang="en-US" sz="1200" dirty="0">
                <a:solidFill>
                  <a:schemeClr val="bg2">
                    <a:lumMod val="25000"/>
                  </a:schemeClr>
                </a:solidFill>
              </a:rPr>
              <a:t>에 따라 </a:t>
            </a:r>
            <a:r>
              <a:rPr lang="en-US" altLang="ko-KR" sz="1200" dirty="0">
                <a:solidFill>
                  <a:schemeClr val="bg2">
                    <a:lumMod val="25000"/>
                  </a:schemeClr>
                </a:solidFill>
              </a:rPr>
              <a:t>DB</a:t>
            </a:r>
            <a:r>
              <a:rPr lang="ko-KR" altLang="en-US" sz="1200" dirty="0">
                <a:solidFill>
                  <a:schemeClr val="bg2">
                    <a:lumMod val="25000"/>
                  </a:schemeClr>
                </a:solidFill>
              </a:rPr>
              <a:t> 확인 후 </a:t>
            </a:r>
            <a:endParaRPr lang="en-US" altLang="ko-KR" sz="1200" dirty="0">
              <a:solidFill>
                <a:schemeClr val="bg2">
                  <a:lumMod val="25000"/>
                </a:schemeClr>
              </a:solidFill>
            </a:endParaRPr>
          </a:p>
          <a:p>
            <a:pPr algn="ctr"/>
            <a:r>
              <a:rPr lang="ko-KR" altLang="en-US" sz="1200" dirty="0" err="1">
                <a:solidFill>
                  <a:schemeClr val="bg2">
                    <a:lumMod val="25000"/>
                  </a:schemeClr>
                </a:solidFill>
              </a:rPr>
              <a:t>로그인을</a:t>
            </a:r>
            <a:r>
              <a:rPr lang="ko-KR" altLang="en-US" sz="1200" dirty="0">
                <a:solidFill>
                  <a:schemeClr val="bg2">
                    <a:lumMod val="25000"/>
                  </a:schemeClr>
                </a:solidFill>
              </a:rPr>
              <a:t> 진행합니다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34" name="직선 화살표 연결선 33"/>
          <p:cNvCxnSpPr/>
          <p:nvPr/>
        </p:nvCxnSpPr>
        <p:spPr>
          <a:xfrm>
            <a:off x="6256020" y="277431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타원 34"/>
          <p:cNvSpPr/>
          <p:nvPr/>
        </p:nvSpPr>
        <p:spPr>
          <a:xfrm>
            <a:off x="309372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p:cNvSpPr txBox="1"/>
          <p:nvPr/>
        </p:nvSpPr>
        <p:spPr>
          <a:xfrm>
            <a:off x="3032125" y="5497195"/>
            <a:ext cx="1584325" cy="831215"/>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회원가입 시</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KAKAO ID</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는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 </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사용되며 </a:t>
            </a:r>
            <a:endPar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변경 불가능합니다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타원 41"/>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4" name="직선 연결선 43"/>
          <p:cNvCxnSpPr>
            <a:stCxn id="42"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790055" y="4220210"/>
            <a:ext cx="2735580" cy="2431415"/>
          </a:xfrm>
          <a:prstGeom prst="rect">
            <a:avLst/>
          </a:prstGeom>
          <a:noFill/>
        </p:spPr>
        <p:txBody>
          <a:bodyPr wrap="square" rtlCol="0">
            <a:spAutoFit/>
          </a:bodyPr>
          <a:lstStyle/>
          <a:p>
            <a:pPr algn="ctr"/>
            <a:r>
              <a:rPr lang="en-US" altLang="ko-KR" sz="1600" b="1" dirty="0">
                <a:solidFill>
                  <a:srgbClr val="C00000"/>
                </a:solidFill>
              </a:rPr>
              <a:t>KAKAO </a:t>
            </a:r>
            <a:r>
              <a:rPr lang="ko-KR" altLang="en-US" sz="1600" b="1" dirty="0">
                <a:solidFill>
                  <a:srgbClr val="C00000"/>
                </a:solidFill>
              </a:rPr>
              <a:t>회원 정보 수정</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My Page &gt; </a:t>
            </a:r>
            <a:r>
              <a:rPr lang="ko-KR" altLang="en-US" sz="1200" dirty="0">
                <a:solidFill>
                  <a:schemeClr val="bg2">
                    <a:lumMod val="25000"/>
                  </a:schemeClr>
                </a:solidFill>
              </a:rPr>
              <a:t>회원정보 수정 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저장된 회원 정보를 </a:t>
            </a:r>
            <a:r>
              <a:rPr lang="en-US" altLang="ko-KR" sz="1200" dirty="0">
                <a:solidFill>
                  <a:schemeClr val="bg2">
                    <a:lumMod val="25000"/>
                  </a:schemeClr>
                </a:solidFill>
              </a:rPr>
              <a:t>DB</a:t>
            </a:r>
            <a:r>
              <a:rPr lang="ko-KR" altLang="en-US" sz="1200" dirty="0">
                <a:solidFill>
                  <a:schemeClr val="bg2">
                    <a:lumMod val="25000"/>
                  </a:schemeClr>
                </a:solidFill>
              </a:rPr>
              <a:t> 에서 </a:t>
            </a:r>
            <a:endParaRPr lang="en-US" altLang="ko-KR" sz="1200" dirty="0">
              <a:solidFill>
                <a:schemeClr val="bg2">
                  <a:lumMod val="25000"/>
                </a:schemeClr>
              </a:solidFill>
            </a:endParaRPr>
          </a:p>
          <a:p>
            <a:pPr algn="ctr"/>
            <a:r>
              <a:rPr lang="ko-KR" altLang="en-US" sz="1200" dirty="0">
                <a:solidFill>
                  <a:schemeClr val="bg2">
                    <a:lumMod val="25000"/>
                  </a:schemeClr>
                </a:solidFill>
              </a:rPr>
              <a:t>가져온 후 수정을 진행합니다</a:t>
            </a:r>
            <a:r>
              <a:rPr lang="en-US" altLang="ko-KR" sz="1200" dirty="0">
                <a:solidFill>
                  <a:schemeClr val="bg2">
                    <a:lumMod val="25000"/>
                  </a:schemeClr>
                </a:solidFill>
              </a:rPr>
              <a:t>.</a:t>
            </a:r>
          </a:p>
          <a:p>
            <a:pPr algn="ctr"/>
            <a:r>
              <a:rPr lang="ko-KR" altLang="en-US" sz="1200" dirty="0" err="1">
                <a:solidFill>
                  <a:schemeClr val="bg2">
                    <a:lumMod val="25000"/>
                  </a:schemeClr>
                </a:solidFill>
              </a:rPr>
              <a:t>정규표현식과</a:t>
            </a:r>
            <a:r>
              <a:rPr lang="ko-KR" altLang="en-US" sz="1200" dirty="0">
                <a:solidFill>
                  <a:schemeClr val="bg2">
                    <a:lumMod val="25000"/>
                  </a:schemeClr>
                </a:solidFill>
              </a:rPr>
              <a:t> 중복확인을</a:t>
            </a:r>
            <a:endParaRPr lang="en-US" altLang="ko-KR" sz="1200" dirty="0">
              <a:solidFill>
                <a:schemeClr val="bg2">
                  <a:lumMod val="25000"/>
                </a:schemeClr>
              </a:solidFill>
            </a:endParaRPr>
          </a:p>
          <a:p>
            <a:pPr algn="ctr"/>
            <a:r>
              <a:rPr lang="ko-KR" altLang="en-US" sz="1200" dirty="0">
                <a:solidFill>
                  <a:schemeClr val="bg2">
                    <a:lumMod val="25000"/>
                  </a:schemeClr>
                </a:solidFill>
              </a:rPr>
              <a:t>검사합니다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37" name="직사각형 3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직사각형 3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6" name="TextBox 5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7" name="TextBox 5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8" name="TextBox 5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9" name="TextBox 5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0" name="TextBox 5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96015507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err="1">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마이페이지</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회원탈퇴</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600200"/>
          </a:xfrm>
          <a:prstGeom prst="rect">
            <a:avLst/>
          </a:prstGeom>
          <a:noFill/>
        </p:spPr>
        <p:txBody>
          <a:bodyPr wrap="square" rtlCol="0">
            <a:spAutoFit/>
          </a:bodyPr>
          <a:lstStyle/>
          <a:p>
            <a:pPr algn="ctr"/>
            <a:r>
              <a:rPr lang="ko-KR" altLang="en-US" sz="1600" b="1" dirty="0">
                <a:solidFill>
                  <a:srgbClr val="C00000"/>
                </a:solidFill>
              </a:rPr>
              <a:t>내 정보 관리</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My Page </a:t>
            </a:r>
            <a:r>
              <a:rPr lang="ko-KR" altLang="en-US" sz="1200" dirty="0">
                <a:solidFill>
                  <a:schemeClr val="bg2">
                    <a:lumMod val="25000"/>
                  </a:schemeClr>
                </a:solidFill>
              </a:rPr>
              <a:t>탭에서 가입 날짜와 </a:t>
            </a:r>
            <a:endParaRPr lang="en-US" altLang="ko-KR" sz="1200" dirty="0">
              <a:solidFill>
                <a:schemeClr val="bg2">
                  <a:lumMod val="25000"/>
                </a:schemeClr>
              </a:solidFill>
            </a:endParaRPr>
          </a:p>
          <a:p>
            <a:pPr algn="ctr"/>
            <a:r>
              <a:rPr lang="ko-KR" altLang="en-US" sz="1200" dirty="0">
                <a:solidFill>
                  <a:schemeClr val="bg2">
                    <a:lumMod val="25000"/>
                  </a:schemeClr>
                </a:solidFill>
              </a:rPr>
              <a:t>내가 쓴 글</a:t>
            </a:r>
            <a:r>
              <a:rPr lang="en-US" altLang="ko-KR" sz="1200" dirty="0">
                <a:solidFill>
                  <a:schemeClr val="bg2">
                    <a:lumMod val="25000"/>
                  </a:schemeClr>
                </a:solidFill>
              </a:rPr>
              <a:t>, </a:t>
            </a:r>
            <a:r>
              <a:rPr lang="ko-KR" altLang="en-US" sz="1200" dirty="0" err="1">
                <a:solidFill>
                  <a:schemeClr val="bg2">
                    <a:lumMod val="25000"/>
                  </a:schemeClr>
                </a:solidFill>
              </a:rPr>
              <a:t>댓글</a:t>
            </a:r>
            <a:r>
              <a:rPr lang="ko-KR" altLang="en-US" sz="1200" dirty="0">
                <a:solidFill>
                  <a:schemeClr val="bg2">
                    <a:lumMod val="25000"/>
                  </a:schemeClr>
                </a:solidFill>
              </a:rPr>
              <a:t> 정보</a:t>
            </a:r>
            <a:r>
              <a:rPr lang="en-US" altLang="ko-KR" sz="1200" dirty="0">
                <a:solidFill>
                  <a:schemeClr val="bg2">
                    <a:lumMod val="25000"/>
                  </a:schemeClr>
                </a:solidFill>
              </a:rPr>
              <a:t>, </a:t>
            </a:r>
            <a:r>
              <a:rPr lang="ko-KR" altLang="en-US" sz="1200" dirty="0">
                <a:solidFill>
                  <a:schemeClr val="bg2">
                    <a:lumMod val="25000"/>
                  </a:schemeClr>
                </a:solidFill>
              </a:rPr>
              <a:t>추천한 글</a:t>
            </a:r>
            <a:r>
              <a:rPr lang="en-US" altLang="ko-KR" sz="1200" dirty="0">
                <a:solidFill>
                  <a:schemeClr val="bg2">
                    <a:lumMod val="25000"/>
                  </a:schemeClr>
                </a:solidFill>
              </a:rPr>
              <a:t>, </a:t>
            </a:r>
          </a:p>
          <a:p>
            <a:pPr algn="ctr"/>
            <a:r>
              <a:rPr lang="ko-KR" altLang="en-US" sz="1200" dirty="0">
                <a:solidFill>
                  <a:schemeClr val="bg2">
                    <a:lumMod val="25000"/>
                  </a:schemeClr>
                </a:solidFill>
              </a:rPr>
              <a:t>찜 내역과 포인트 내역 확인이 </a:t>
            </a:r>
            <a:endParaRPr lang="en-US" altLang="ko-KR" sz="1200" dirty="0">
              <a:solidFill>
                <a:schemeClr val="bg2">
                  <a:lumMod val="25000"/>
                </a:schemeClr>
              </a:solidFill>
            </a:endParaRPr>
          </a:p>
          <a:p>
            <a:pPr algn="ctr"/>
            <a:r>
              <a:rPr lang="ko-KR" altLang="en-US" sz="1200" dirty="0">
                <a:solidFill>
                  <a:schemeClr val="bg2">
                    <a:lumMod val="25000"/>
                  </a:schemeClr>
                </a:solidFill>
              </a:rPr>
              <a:t>가능합니다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354455"/>
          </a:xfrm>
          <a:prstGeom prst="rect">
            <a:avLst/>
          </a:prstGeom>
          <a:noFill/>
        </p:spPr>
        <p:txBody>
          <a:bodyPr wrap="square" rtlCol="0">
            <a:spAutoFit/>
          </a:bodyPr>
          <a:lstStyle/>
          <a:p>
            <a:pPr algn="ctr"/>
            <a:r>
              <a:rPr lang="ko-KR" altLang="en-US" sz="1600" b="1" dirty="0">
                <a:solidFill>
                  <a:srgbClr val="C00000"/>
                </a:solidFill>
              </a:rPr>
              <a:t>활동내역</a:t>
            </a:r>
            <a:endParaRPr lang="en-US" altLang="ko-KR" sz="1600" b="1" dirty="0">
              <a:solidFill>
                <a:srgbClr val="FF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모든 활동내역은 </a:t>
            </a:r>
            <a:endParaRPr lang="en-US" altLang="ko-KR" sz="1200" dirty="0">
              <a:solidFill>
                <a:schemeClr val="bg2">
                  <a:lumMod val="25000"/>
                </a:schemeClr>
              </a:solidFill>
            </a:endParaRPr>
          </a:p>
          <a:p>
            <a:pPr algn="ctr"/>
            <a:r>
              <a:rPr lang="ko-KR" altLang="en-US" sz="1200" dirty="0">
                <a:solidFill>
                  <a:schemeClr val="bg2">
                    <a:lumMod val="25000"/>
                  </a:schemeClr>
                </a:solidFill>
              </a:rPr>
              <a:t>커뮤니티와 </a:t>
            </a:r>
            <a:r>
              <a:rPr lang="en-US" altLang="ko-KR" sz="1200" dirty="0">
                <a:solidFill>
                  <a:schemeClr val="bg2">
                    <a:lumMod val="25000"/>
                  </a:schemeClr>
                </a:solidFill>
              </a:rPr>
              <a:t>Play</a:t>
            </a:r>
            <a:r>
              <a:rPr lang="ko-KR" altLang="en-US" sz="1200" dirty="0">
                <a:solidFill>
                  <a:schemeClr val="bg2">
                    <a:lumMod val="25000"/>
                  </a:schemeClr>
                </a:solidFill>
              </a:rPr>
              <a:t>로 연결되어 </a:t>
            </a:r>
            <a:endParaRPr lang="en-US" altLang="ko-KR" sz="1200" dirty="0">
              <a:solidFill>
                <a:schemeClr val="bg2">
                  <a:lumMod val="25000"/>
                </a:schemeClr>
              </a:solidFill>
            </a:endParaRPr>
          </a:p>
          <a:p>
            <a:pPr algn="ctr"/>
            <a:r>
              <a:rPr lang="ko-KR" altLang="en-US" sz="1200" dirty="0">
                <a:solidFill>
                  <a:schemeClr val="bg2">
                    <a:lumMod val="25000"/>
                  </a:schemeClr>
                </a:solidFill>
              </a:rPr>
              <a:t>상세 내용도 조회가 가능합니다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sp>
        <p:nvSpPr>
          <p:cNvPr id="38" name="타원 37"/>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0" name="직선 연결선 39"/>
          <p:cNvCxnSpPr>
            <a:stCxn id="38"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790055" y="4220210"/>
            <a:ext cx="2735580" cy="2246630"/>
          </a:xfrm>
          <a:prstGeom prst="rect">
            <a:avLst/>
          </a:prstGeom>
          <a:noFill/>
        </p:spPr>
        <p:txBody>
          <a:bodyPr wrap="square" rtlCol="0">
            <a:spAutoFit/>
          </a:bodyPr>
          <a:lstStyle/>
          <a:p>
            <a:pPr algn="ctr"/>
            <a:r>
              <a:rPr lang="ko-KR" altLang="en-US" sz="1600" b="1" dirty="0">
                <a:solidFill>
                  <a:srgbClr val="C00000"/>
                </a:solidFill>
              </a:rPr>
              <a:t>회원탈퇴</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My Page </a:t>
            </a:r>
            <a:r>
              <a:rPr lang="ko-KR" altLang="en-US" sz="1200" dirty="0">
                <a:solidFill>
                  <a:schemeClr val="bg2">
                    <a:lumMod val="25000"/>
                  </a:schemeClr>
                </a:solidFill>
              </a:rPr>
              <a:t>탭에서 회원 탈퇴 클릭 시</a:t>
            </a:r>
            <a:r>
              <a:rPr lang="en-US" altLang="ko-KR" sz="1200" dirty="0">
                <a:solidFill>
                  <a:schemeClr val="bg2">
                    <a:lumMod val="25000"/>
                  </a:schemeClr>
                </a:solidFill>
              </a:rPr>
              <a:t>,</a:t>
            </a:r>
          </a:p>
          <a:p>
            <a:pPr algn="ctr"/>
            <a:r>
              <a:rPr lang="ko-KR" altLang="en-US" sz="1200" dirty="0">
                <a:solidFill>
                  <a:schemeClr val="bg2">
                    <a:lumMod val="25000"/>
                  </a:schemeClr>
                </a:solidFill>
              </a:rPr>
              <a:t>비밀번호 검사 후 탈퇴를 진행합니다</a:t>
            </a:r>
            <a:r>
              <a:rPr lang="en-US" altLang="ko-KR" sz="1200" dirty="0">
                <a:solidFill>
                  <a:schemeClr val="bg2">
                    <a:lumMod val="25000"/>
                  </a:schemeClr>
                </a:solidFill>
              </a:rPr>
              <a:t>.</a:t>
            </a:r>
          </a:p>
          <a:p>
            <a:pPr algn="ctr"/>
            <a:r>
              <a:rPr lang="en-US" altLang="ko-KR" sz="1200" dirty="0">
                <a:solidFill>
                  <a:schemeClr val="bg2">
                    <a:lumMod val="25000"/>
                  </a:schemeClr>
                </a:solidFill>
              </a:rPr>
              <a:t>DB </a:t>
            </a:r>
            <a:r>
              <a:rPr lang="ko-KR" altLang="en-US" sz="1200" dirty="0">
                <a:solidFill>
                  <a:schemeClr val="bg2">
                    <a:lumMod val="25000"/>
                  </a:schemeClr>
                </a:solidFill>
              </a:rPr>
              <a:t>삭제가 바로 진행되며 </a:t>
            </a:r>
            <a:endParaRPr lang="en-US" altLang="ko-KR" sz="1200" dirty="0">
              <a:solidFill>
                <a:schemeClr val="bg2">
                  <a:lumMod val="25000"/>
                </a:schemeClr>
              </a:solidFill>
            </a:endParaRPr>
          </a:p>
          <a:p>
            <a:pPr algn="ctr"/>
            <a:r>
              <a:rPr lang="ko-KR" altLang="en-US" sz="1200" dirty="0">
                <a:solidFill>
                  <a:schemeClr val="bg2">
                    <a:lumMod val="25000"/>
                  </a:schemeClr>
                </a:solidFill>
              </a:rPr>
              <a:t>사용하였던 </a:t>
            </a:r>
            <a:r>
              <a:rPr lang="en-US" altLang="ko-KR" sz="1200" dirty="0">
                <a:solidFill>
                  <a:schemeClr val="bg2">
                    <a:lumMod val="25000"/>
                  </a:schemeClr>
                </a:solidFill>
              </a:rPr>
              <a:t>ID, </a:t>
            </a:r>
            <a:r>
              <a:rPr lang="ko-KR" altLang="en-US" sz="1200" dirty="0">
                <a:solidFill>
                  <a:schemeClr val="bg2">
                    <a:lumMod val="25000"/>
                  </a:schemeClr>
                </a:solidFill>
              </a:rPr>
              <a:t>닉네임은 </a:t>
            </a:r>
            <a:endParaRPr lang="en-US" altLang="ko-KR" sz="1200" dirty="0">
              <a:solidFill>
                <a:schemeClr val="bg2">
                  <a:lumMod val="25000"/>
                </a:schemeClr>
              </a:solidFill>
            </a:endParaRPr>
          </a:p>
          <a:p>
            <a:pPr algn="ctr"/>
            <a:r>
              <a:rPr lang="ko-KR" altLang="en-US" sz="1200" dirty="0">
                <a:solidFill>
                  <a:schemeClr val="bg2">
                    <a:lumMod val="25000"/>
                  </a:schemeClr>
                </a:solidFill>
              </a:rPr>
              <a:t>이 이후 타 회원이 사용 가능합니다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42" name="직사각형 41">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TextBox 46">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4" name="TextBox 53">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5" name="TextBox 54">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6" name="TextBox 55">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7" name="TextBox 56">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8" name="TextBox 57">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7277090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4798695" cy="837565"/>
            <a:chOff x="554355" y="498475"/>
            <a:chExt cx="4798695" cy="837565"/>
          </a:xfrm>
        </p:grpSpPr>
        <p:sp>
          <p:nvSpPr>
            <p:cNvPr id="21" name="TextBox 20"/>
            <p:cNvSpPr txBox="1"/>
            <p:nvPr/>
          </p:nvSpPr>
          <p:spPr>
            <a:xfrm>
              <a:off x="554355" y="498475"/>
              <a:ext cx="479869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73100" y="1059180"/>
              <a:ext cx="416052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타 회원 정보 조회</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36955" y="4220210"/>
            <a:ext cx="2735580" cy="1692910"/>
          </a:xfrm>
          <a:prstGeom prst="rect">
            <a:avLst/>
          </a:prstGeom>
          <a:noFill/>
        </p:spPr>
        <p:txBody>
          <a:bodyPr wrap="square" rtlCol="0">
            <a:spAutoFit/>
          </a:bodyPr>
          <a:lstStyle/>
          <a:p>
            <a:pPr algn="ctr"/>
            <a:r>
              <a:rPr lang="ko-KR" altLang="en-US" sz="1600" b="1" dirty="0">
                <a:solidFill>
                  <a:srgbClr val="C00000"/>
                </a:solidFill>
              </a:rPr>
              <a:t>타 회원 정보 조회</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Community </a:t>
            </a:r>
            <a:r>
              <a:rPr lang="ko-KR" altLang="en-US" sz="1200" dirty="0">
                <a:solidFill>
                  <a:schemeClr val="bg2">
                    <a:lumMod val="25000"/>
                  </a:schemeClr>
                </a:solidFill>
              </a:rPr>
              <a:t>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글을 쓴 유저의 닉네임 클릭 시</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타 회원 정보 탭으로 이동합니다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6" name="직선 화살표 연결선 5"/>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타원 28"/>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1" name="직선 연결선 30"/>
          <p:cNvCxnSpPr>
            <a:stCxn id="29"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94455" y="4220210"/>
            <a:ext cx="2735580" cy="1816100"/>
          </a:xfrm>
          <a:prstGeom prst="rect">
            <a:avLst/>
          </a:prstGeom>
          <a:noFill/>
        </p:spPr>
        <p:txBody>
          <a:bodyPr wrap="square" rtlCol="0">
            <a:spAutoFit/>
          </a:bodyPr>
          <a:lstStyle/>
          <a:p>
            <a:pPr algn="ctr"/>
            <a:r>
              <a:rPr lang="ko-KR" altLang="en-US" sz="1600" b="1" dirty="0">
                <a:solidFill>
                  <a:srgbClr val="C00000"/>
                </a:solidFill>
              </a:rPr>
              <a:t>타 회원 정보 조회 페이지</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en-US" altLang="ko-KR" sz="1200" dirty="0">
                <a:solidFill>
                  <a:schemeClr val="bg2">
                    <a:lumMod val="25000"/>
                  </a:schemeClr>
                </a:solidFill>
              </a:rPr>
              <a:t>View Table</a:t>
            </a:r>
            <a:r>
              <a:rPr lang="ko-KR" altLang="en-US" sz="1200" dirty="0">
                <a:solidFill>
                  <a:schemeClr val="bg2">
                    <a:lumMod val="25000"/>
                  </a:schemeClr>
                </a:solidFill>
              </a:rPr>
              <a:t>에서 불러온 </a:t>
            </a:r>
            <a:endParaRPr lang="en-US" altLang="ko-KR" sz="1200" dirty="0">
              <a:solidFill>
                <a:schemeClr val="bg2">
                  <a:lumMod val="25000"/>
                </a:schemeClr>
              </a:solidFill>
            </a:endParaRPr>
          </a:p>
          <a:p>
            <a:pPr algn="ctr"/>
            <a:r>
              <a:rPr lang="ko-KR" altLang="en-US" sz="1200" dirty="0">
                <a:solidFill>
                  <a:schemeClr val="bg2">
                    <a:lumMod val="25000"/>
                  </a:schemeClr>
                </a:solidFill>
              </a:rPr>
              <a:t>데이터를 바탕으로 </a:t>
            </a:r>
            <a:endParaRPr lang="en-US" altLang="ko-KR" sz="1200" dirty="0">
              <a:solidFill>
                <a:schemeClr val="bg2">
                  <a:lumMod val="25000"/>
                </a:schemeClr>
              </a:solidFill>
            </a:endParaRPr>
          </a:p>
          <a:p>
            <a:pPr algn="ctr"/>
            <a:r>
              <a:rPr lang="ko-KR" altLang="en-US" sz="1200" dirty="0">
                <a:solidFill>
                  <a:schemeClr val="bg2">
                    <a:lumMod val="25000"/>
                  </a:schemeClr>
                </a:solidFill>
              </a:rPr>
              <a:t>해당 회원의 </a:t>
            </a:r>
            <a:r>
              <a:rPr lang="en-US" altLang="ko-KR" sz="1200" dirty="0">
                <a:solidFill>
                  <a:schemeClr val="bg2">
                    <a:lumMod val="25000"/>
                  </a:schemeClr>
                </a:solidFill>
              </a:rPr>
              <a:t>Community </a:t>
            </a:r>
            <a:r>
              <a:rPr lang="ko-KR" altLang="en-US" sz="1200" dirty="0">
                <a:solidFill>
                  <a:schemeClr val="bg2">
                    <a:lumMod val="25000"/>
                  </a:schemeClr>
                </a:solidFill>
              </a:rPr>
              <a:t>활동 기록을 조회합니다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35" name="타원 34"/>
          <p:cNvSpPr/>
          <p:nvPr/>
        </p:nvSpPr>
        <p:spPr>
          <a:xfrm>
            <a:off x="3093720" y="5292090"/>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p:cNvSpPr txBox="1"/>
          <p:nvPr/>
        </p:nvSpPr>
        <p:spPr>
          <a:xfrm>
            <a:off x="3093720" y="5497830"/>
            <a:ext cx="1460500" cy="831215"/>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유저의 정보는 </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Join</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과 보안의 이유로 </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View Table</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구성되어 있습니다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타원 41"/>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4" name="직선 연결선 43"/>
          <p:cNvCxnSpPr>
            <a:stCxn id="42"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790055" y="4220210"/>
            <a:ext cx="2735580" cy="2061845"/>
          </a:xfrm>
          <a:prstGeom prst="rect">
            <a:avLst/>
          </a:prstGeom>
          <a:noFill/>
        </p:spPr>
        <p:txBody>
          <a:bodyPr wrap="square" rtlCol="0">
            <a:spAutoFit/>
          </a:bodyPr>
          <a:lstStyle/>
          <a:p>
            <a:pPr algn="ctr"/>
            <a:r>
              <a:rPr lang="ko-KR" altLang="en-US" sz="1600" b="1" dirty="0">
                <a:solidFill>
                  <a:srgbClr val="C00000"/>
                </a:solidFill>
              </a:rPr>
              <a:t>타 회원 정보 조회 특이점</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단순히 </a:t>
            </a:r>
            <a:r>
              <a:rPr lang="ko-KR" altLang="en-US" sz="1200" dirty="0" err="1">
                <a:solidFill>
                  <a:schemeClr val="bg2">
                    <a:lumMod val="25000"/>
                  </a:schemeClr>
                </a:solidFill>
              </a:rPr>
              <a:t>오픈된</a:t>
            </a:r>
            <a:r>
              <a:rPr lang="ko-KR" altLang="en-US" sz="1200" dirty="0">
                <a:solidFill>
                  <a:schemeClr val="bg2">
                    <a:lumMod val="25000"/>
                  </a:schemeClr>
                </a:solidFill>
              </a:rPr>
              <a:t> 정보 조회만 제공하며 </a:t>
            </a:r>
            <a:endParaRPr lang="en-US" altLang="ko-KR" sz="1200" dirty="0">
              <a:solidFill>
                <a:schemeClr val="bg2">
                  <a:lumMod val="25000"/>
                </a:schemeClr>
              </a:solidFill>
            </a:endParaRPr>
          </a:p>
          <a:p>
            <a:pPr algn="ctr"/>
            <a:r>
              <a:rPr lang="ko-KR" altLang="en-US" sz="1200" dirty="0">
                <a:solidFill>
                  <a:schemeClr val="bg2">
                    <a:lumMod val="25000"/>
                  </a:schemeClr>
                </a:solidFill>
              </a:rPr>
              <a:t>회원의 </a:t>
            </a:r>
            <a:r>
              <a:rPr lang="en-US" altLang="ko-KR" sz="1200" dirty="0">
                <a:solidFill>
                  <a:schemeClr val="bg2">
                    <a:lumMod val="25000"/>
                  </a:schemeClr>
                </a:solidFill>
              </a:rPr>
              <a:t>Play </a:t>
            </a:r>
            <a:r>
              <a:rPr lang="ko-KR" altLang="en-US" sz="1200" dirty="0">
                <a:solidFill>
                  <a:schemeClr val="bg2">
                    <a:lumMod val="25000"/>
                  </a:schemeClr>
                </a:solidFill>
              </a:rPr>
              <a:t>관련 정보는</a:t>
            </a:r>
            <a:endParaRPr lang="en-US" altLang="ko-KR" sz="1200" dirty="0">
              <a:solidFill>
                <a:schemeClr val="bg2">
                  <a:lumMod val="25000"/>
                </a:schemeClr>
              </a:solidFill>
            </a:endParaRPr>
          </a:p>
          <a:p>
            <a:pPr algn="ctr"/>
            <a:r>
              <a:rPr lang="ko-KR" altLang="en-US" sz="1200" dirty="0">
                <a:solidFill>
                  <a:schemeClr val="bg2">
                    <a:lumMod val="25000"/>
                  </a:schemeClr>
                </a:solidFill>
              </a:rPr>
              <a:t>제공하지 않습니다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37" name="직사각형 3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직사각형 3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6" name="TextBox 5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7" name="TextBox 5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8" name="TextBox 5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9" name="TextBox 5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0" name="TextBox 5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95973835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5715"/>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로그인</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138555"/>
          </a:xfrm>
          <a:prstGeom prst="rect">
            <a:avLst/>
          </a:prstGeom>
          <a:noFill/>
        </p:spPr>
        <p:txBody>
          <a:bodyPr wrap="square" rtlCol="0">
            <a:spAutoFit/>
          </a:bodyPr>
          <a:lstStyle/>
          <a:p>
            <a:pPr algn="ctr"/>
            <a:r>
              <a:rPr lang="ko-KR" altLang="en-US" sz="1600" b="1" dirty="0">
                <a:solidFill>
                  <a:srgbClr val="C00000"/>
                </a:solidFill>
              </a:rPr>
              <a:t>관리자 로그인</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관리자 로그인 페이지는 </a:t>
            </a:r>
            <a:endParaRPr lang="en-US" altLang="ko-KR" sz="1200" dirty="0">
              <a:solidFill>
                <a:schemeClr val="bg2">
                  <a:lumMod val="25000"/>
                </a:schemeClr>
              </a:solidFill>
            </a:endParaRPr>
          </a:p>
          <a:p>
            <a:pPr algn="ctr"/>
            <a:r>
              <a:rPr lang="ko-KR" altLang="en-US" sz="1200" dirty="0">
                <a:solidFill>
                  <a:schemeClr val="bg2">
                    <a:lumMod val="25000"/>
                  </a:schemeClr>
                </a:solidFill>
              </a:rPr>
              <a:t>보안상의 이유로 주소 창에 </a:t>
            </a:r>
            <a:endParaRPr lang="en-US" altLang="ko-KR" sz="1200" dirty="0">
              <a:solidFill>
                <a:schemeClr val="bg2">
                  <a:lumMod val="25000"/>
                </a:schemeClr>
              </a:solidFill>
            </a:endParaRPr>
          </a:p>
          <a:p>
            <a:pPr algn="ctr"/>
            <a:r>
              <a:rPr lang="ko-KR" altLang="en-US" sz="1200" dirty="0">
                <a:solidFill>
                  <a:schemeClr val="bg2">
                    <a:lumMod val="25000"/>
                  </a:schemeClr>
                </a:solidFill>
              </a:rPr>
              <a:t>특수한 주소를 입력 후 진입합니다</a:t>
            </a:r>
            <a:r>
              <a:rPr lang="en-US" altLang="ko-KR" sz="1200" dirty="0">
                <a:solidFill>
                  <a:schemeClr val="bg2">
                    <a:lumMod val="25000"/>
                  </a:schemeClr>
                </a:solidFill>
              </a:rPr>
              <a:t>.</a:t>
            </a:r>
            <a:endParaRPr lang="ko-KR" altLang="en-US" b="1" dirty="0">
              <a:solidFill>
                <a:srgbClr val="FF0000"/>
              </a:solidFill>
            </a:endParaRP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538605"/>
          </a:xfrm>
          <a:prstGeom prst="rect">
            <a:avLst/>
          </a:prstGeom>
          <a:noFill/>
        </p:spPr>
        <p:txBody>
          <a:bodyPr wrap="square" rtlCol="0">
            <a:spAutoFit/>
          </a:bodyPr>
          <a:lstStyle/>
          <a:p>
            <a:pPr algn="ctr"/>
            <a:r>
              <a:rPr lang="ko-KR" altLang="en-US" sz="1600" b="1" dirty="0">
                <a:solidFill>
                  <a:srgbClr val="C00000"/>
                </a:solidFill>
              </a:rPr>
              <a:t>관리자 등록</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관리자 로그인 페이지에서는 관리자 가입 페이지가 없이 로그인만 가능하며 관리자 등록 시</a:t>
            </a:r>
            <a:r>
              <a:rPr lang="en-US" altLang="ko-KR" sz="1200" dirty="0">
                <a:solidFill>
                  <a:schemeClr val="bg2">
                    <a:lumMod val="25000"/>
                  </a:schemeClr>
                </a:solidFill>
              </a:rPr>
              <a:t>, </a:t>
            </a:r>
            <a:r>
              <a:rPr lang="ko-KR" altLang="en-US" sz="1200" dirty="0">
                <a:solidFill>
                  <a:schemeClr val="bg2">
                    <a:lumMod val="25000"/>
                  </a:schemeClr>
                </a:solidFill>
              </a:rPr>
              <a:t>직접 </a:t>
            </a:r>
            <a:r>
              <a:rPr lang="en-US" altLang="ko-KR" sz="1200" dirty="0">
                <a:solidFill>
                  <a:schemeClr val="bg2">
                    <a:lumMod val="25000"/>
                  </a:schemeClr>
                </a:solidFill>
              </a:rPr>
              <a:t>DB</a:t>
            </a:r>
            <a:r>
              <a:rPr lang="ko-KR" altLang="en-US" sz="1200" dirty="0">
                <a:solidFill>
                  <a:schemeClr val="bg2">
                    <a:lumMod val="25000"/>
                  </a:schemeClr>
                </a:solidFill>
              </a:rPr>
              <a:t>에 데이터를 입력하는 형식으로 진행됩니다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36" name="직선 화살표 연결선 35"/>
          <p:cNvCxnSpPr/>
          <p:nvPr/>
        </p:nvCxnSpPr>
        <p:spPr>
          <a:xfrm>
            <a:off x="6256020" y="277431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타원 38"/>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41" name="직선 연결선 40"/>
          <p:cNvCxnSpPr>
            <a:stCxn id="39"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790055" y="4220210"/>
            <a:ext cx="2735580" cy="1692910"/>
          </a:xfrm>
          <a:prstGeom prst="rect">
            <a:avLst/>
          </a:prstGeom>
          <a:noFill/>
        </p:spPr>
        <p:txBody>
          <a:bodyPr wrap="square" rtlCol="0">
            <a:spAutoFit/>
          </a:bodyPr>
          <a:lstStyle/>
          <a:p>
            <a:pPr algn="ctr"/>
            <a:r>
              <a:rPr lang="ko-KR" altLang="en-US" sz="1600" b="1" dirty="0">
                <a:solidFill>
                  <a:srgbClr val="C00000"/>
                </a:solidFill>
              </a:rPr>
              <a:t>관리자 로그인</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관리자 로그인 후 </a:t>
            </a:r>
            <a:endParaRPr lang="en-US" altLang="ko-KR" sz="1200" dirty="0">
              <a:solidFill>
                <a:schemeClr val="bg2">
                  <a:lumMod val="25000"/>
                </a:schemeClr>
              </a:solidFill>
            </a:endParaRPr>
          </a:p>
          <a:p>
            <a:pPr algn="ctr"/>
            <a:r>
              <a:rPr lang="en-US" altLang="ko-KR" sz="1200" dirty="0">
                <a:solidFill>
                  <a:schemeClr val="bg2">
                    <a:lumMod val="25000"/>
                  </a:schemeClr>
                </a:solidFill>
              </a:rPr>
              <a:t>Manager Page</a:t>
            </a:r>
            <a:r>
              <a:rPr lang="ko-KR" altLang="en-US" sz="1200" dirty="0">
                <a:solidFill>
                  <a:schemeClr val="bg2">
                    <a:lumMod val="25000"/>
                  </a:schemeClr>
                </a:solidFill>
              </a:rPr>
              <a:t>가 활성화 됩니다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46" name="직사각형 45">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TextBox 56">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58" name="TextBox 57">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59" name="TextBox 58">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0" name="TextBox 59">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1" name="TextBox 60">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2" name="TextBox 61">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66184006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리스트 조회</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138555"/>
          </a:xfrm>
          <a:prstGeom prst="rect">
            <a:avLst/>
          </a:prstGeom>
          <a:noFill/>
        </p:spPr>
        <p:txBody>
          <a:bodyPr wrap="square" rtlCol="0">
            <a:spAutoFit/>
          </a:bodyPr>
          <a:lstStyle/>
          <a:p>
            <a:pPr algn="ctr"/>
            <a:r>
              <a:rPr lang="en-US" altLang="ko-KR" sz="1600" b="1" dirty="0">
                <a:solidFill>
                  <a:srgbClr val="C00000"/>
                </a:solidFill>
              </a:rPr>
              <a:t>Manager Page</a:t>
            </a:r>
          </a:p>
          <a:p>
            <a:pPr algn="ctr"/>
            <a:endParaRPr lang="en-US" altLang="ko-KR" sz="1600" b="1" dirty="0">
              <a:solidFill>
                <a:srgbClr val="FF0000"/>
              </a:solidFill>
            </a:endParaRPr>
          </a:p>
          <a:p>
            <a:pPr algn="ctr"/>
            <a:r>
              <a:rPr lang="en-US" altLang="ko-KR" sz="1200" dirty="0">
                <a:solidFill>
                  <a:schemeClr val="bg2">
                    <a:lumMod val="25000"/>
                  </a:schemeClr>
                </a:solidFill>
              </a:rPr>
              <a:t>Manager Page</a:t>
            </a:r>
            <a:r>
              <a:rPr lang="ko-KR" altLang="en-US" sz="1200" dirty="0">
                <a:solidFill>
                  <a:schemeClr val="bg2">
                    <a:lumMod val="25000"/>
                  </a:schemeClr>
                </a:solidFill>
              </a:rPr>
              <a:t>에서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 코드 클릭 시 </a:t>
            </a:r>
            <a:endParaRPr lang="en-US" altLang="ko-KR" sz="1200" dirty="0">
              <a:solidFill>
                <a:schemeClr val="bg2">
                  <a:lumMod val="25000"/>
                </a:schemeClr>
              </a:solidFill>
            </a:endParaRPr>
          </a:p>
          <a:p>
            <a:pPr algn="ctr"/>
            <a:r>
              <a:rPr lang="ko-KR" altLang="en-US" sz="1200" dirty="0">
                <a:solidFill>
                  <a:schemeClr val="bg2">
                    <a:lumMod val="25000"/>
                  </a:schemeClr>
                </a:solidFill>
              </a:rPr>
              <a:t>리스트 페이지로 진입합니다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908175"/>
          </a:xfrm>
          <a:prstGeom prst="rect">
            <a:avLst/>
          </a:prstGeom>
          <a:noFill/>
        </p:spPr>
        <p:txBody>
          <a:bodyPr wrap="square" rtlCol="0">
            <a:spAutoFit/>
          </a:bodyPr>
          <a:lstStyle/>
          <a:p>
            <a:pPr algn="ctr"/>
            <a:r>
              <a:rPr lang="ko-KR" altLang="en-US" sz="1600" b="1" dirty="0">
                <a:solidFill>
                  <a:srgbClr val="C00000"/>
                </a:solidFill>
              </a:rPr>
              <a:t>관리자 리스트</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관리자 리스트 페이지에서는 </a:t>
            </a:r>
            <a:endParaRPr lang="en-US" altLang="ko-KR" sz="1200" dirty="0">
              <a:solidFill>
                <a:schemeClr val="bg2">
                  <a:lumMod val="25000"/>
                </a:schemeClr>
              </a:solidFill>
            </a:endParaRPr>
          </a:p>
          <a:p>
            <a:pPr algn="ctr"/>
            <a:r>
              <a:rPr lang="ko-KR" altLang="en-US" sz="1200" dirty="0">
                <a:solidFill>
                  <a:schemeClr val="bg2">
                    <a:lumMod val="25000"/>
                  </a:schemeClr>
                </a:solidFill>
              </a:rPr>
              <a:t>같은 관리자 코드를 가진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 리스트를 보여주며 </a:t>
            </a:r>
            <a:endParaRPr lang="en-US" altLang="ko-KR" sz="1200" dirty="0">
              <a:solidFill>
                <a:schemeClr val="bg2">
                  <a:lumMod val="25000"/>
                </a:schemeClr>
              </a:solidFill>
            </a:endParaRPr>
          </a:p>
          <a:p>
            <a:pPr algn="ctr"/>
            <a:r>
              <a:rPr lang="en-US" altLang="ko-KR" sz="1200" dirty="0">
                <a:solidFill>
                  <a:schemeClr val="bg2">
                    <a:lumMod val="25000"/>
                  </a:schemeClr>
                </a:solidFill>
              </a:rPr>
              <a:t>THE OTHERS </a:t>
            </a:r>
            <a:r>
              <a:rPr lang="ko-KR" altLang="en-US" sz="1200" dirty="0">
                <a:solidFill>
                  <a:schemeClr val="bg2">
                    <a:lumMod val="25000"/>
                  </a:schemeClr>
                </a:solidFill>
              </a:rPr>
              <a:t>항목에서는 </a:t>
            </a:r>
            <a:endParaRPr lang="en-US" altLang="ko-KR" sz="1200" dirty="0">
              <a:solidFill>
                <a:schemeClr val="bg2">
                  <a:lumMod val="25000"/>
                </a:schemeClr>
              </a:solidFill>
            </a:endParaRPr>
          </a:p>
          <a:p>
            <a:pPr algn="ctr"/>
            <a:r>
              <a:rPr lang="ko-KR" altLang="en-US" sz="1200" dirty="0">
                <a:solidFill>
                  <a:schemeClr val="bg2">
                    <a:lumMod val="25000"/>
                  </a:schemeClr>
                </a:solidFill>
              </a:rPr>
              <a:t>다른 관리자 코드와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 코드 네임을 보여줍니다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35" name="직선 화살표 연결선 34"/>
          <p:cNvCxnSpPr/>
          <p:nvPr/>
        </p:nvCxnSpPr>
        <p:spPr>
          <a:xfrm>
            <a:off x="6256020" y="277431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8" name="직선 연결선 37"/>
          <p:cNvCxnSpPr>
            <a:stCxn id="36"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90055" y="4220210"/>
            <a:ext cx="2735580" cy="1877695"/>
          </a:xfrm>
          <a:prstGeom prst="rect">
            <a:avLst/>
          </a:prstGeom>
          <a:noFill/>
        </p:spPr>
        <p:txBody>
          <a:bodyPr wrap="square" rtlCol="0">
            <a:spAutoFit/>
          </a:bodyPr>
          <a:lstStyle/>
          <a:p>
            <a:pPr algn="ctr"/>
            <a:r>
              <a:rPr lang="ko-KR" altLang="en-US" sz="1600" b="1" dirty="0">
                <a:solidFill>
                  <a:srgbClr val="C00000"/>
                </a:solidFill>
              </a:rPr>
              <a:t>다른 관리자 리스트</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THE OTHERS </a:t>
            </a:r>
            <a:r>
              <a:rPr lang="ko-KR" altLang="en-US" sz="1200" dirty="0">
                <a:solidFill>
                  <a:schemeClr val="bg2">
                    <a:lumMod val="25000"/>
                  </a:schemeClr>
                </a:solidFill>
              </a:rPr>
              <a:t>항목에 있는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 코드 클릭 시</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클릭했던 관리자 코드를 가진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 리스트를 보여줍니다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31316958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활동내역</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17" name="타원 16"/>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28" name="직선 연결선 27"/>
          <p:cNvCxnSpPr>
            <a:stCxn id="17"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6955" y="4220210"/>
            <a:ext cx="2735580" cy="1323340"/>
          </a:xfrm>
          <a:prstGeom prst="rect">
            <a:avLst/>
          </a:prstGeom>
          <a:noFill/>
        </p:spPr>
        <p:txBody>
          <a:bodyPr wrap="square" rtlCol="0">
            <a:spAutoFit/>
          </a:bodyPr>
          <a:lstStyle/>
          <a:p>
            <a:pPr algn="ctr"/>
            <a:r>
              <a:rPr lang="en-US" altLang="ko-KR" sz="1600" b="1" dirty="0">
                <a:solidFill>
                  <a:srgbClr val="C00000"/>
                </a:solidFill>
              </a:rPr>
              <a:t>Manager Page</a:t>
            </a:r>
          </a:p>
          <a:p>
            <a:pPr algn="ctr"/>
            <a:endParaRPr lang="en-US" altLang="ko-KR" sz="1600" b="1" dirty="0">
              <a:solidFill>
                <a:srgbClr val="FF0000"/>
              </a:solidFill>
            </a:endParaRPr>
          </a:p>
          <a:p>
            <a:pPr algn="ctr"/>
            <a:r>
              <a:rPr lang="en-US" altLang="ko-KR" sz="1200" dirty="0">
                <a:solidFill>
                  <a:schemeClr val="bg2">
                    <a:lumMod val="25000"/>
                  </a:schemeClr>
                </a:solidFill>
              </a:rPr>
              <a:t>Manager Page</a:t>
            </a:r>
            <a:r>
              <a:rPr lang="ko-KR" altLang="en-US" sz="1200" dirty="0">
                <a:solidFill>
                  <a:schemeClr val="bg2">
                    <a:lumMod val="25000"/>
                  </a:schemeClr>
                </a:solidFill>
              </a:rPr>
              <a:t>에서 </a:t>
            </a:r>
            <a:endParaRPr lang="en-US" altLang="ko-KR" sz="1200" dirty="0">
              <a:solidFill>
                <a:schemeClr val="bg2">
                  <a:lumMod val="25000"/>
                </a:schemeClr>
              </a:solidFill>
            </a:endParaRPr>
          </a:p>
          <a:p>
            <a:pPr algn="ctr"/>
            <a:r>
              <a:rPr lang="ko-KR" altLang="en-US" sz="1200" dirty="0">
                <a:solidFill>
                  <a:schemeClr val="bg2">
                    <a:lumMod val="25000"/>
                  </a:schemeClr>
                </a:solidFill>
              </a:rPr>
              <a:t>활동 내역 클릭 시</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관리자의 활동내역 탭으로 </a:t>
            </a:r>
            <a:endParaRPr lang="en-US" altLang="ko-KR" sz="1200" dirty="0">
              <a:solidFill>
                <a:schemeClr val="bg2">
                  <a:lumMod val="25000"/>
                </a:schemeClr>
              </a:solidFill>
            </a:endParaRPr>
          </a:p>
          <a:p>
            <a:pPr algn="ctr"/>
            <a:r>
              <a:rPr lang="ko-KR" altLang="en-US" sz="1200" dirty="0">
                <a:solidFill>
                  <a:schemeClr val="bg2">
                    <a:lumMod val="25000"/>
                  </a:schemeClr>
                </a:solidFill>
              </a:rPr>
              <a:t>이동합니다</a:t>
            </a:r>
            <a:r>
              <a:rPr lang="en-US" altLang="ko-KR" sz="1200" dirty="0">
                <a:solidFill>
                  <a:schemeClr val="bg2">
                    <a:lumMod val="25000"/>
                  </a:schemeClr>
                </a:solidFill>
              </a:rPr>
              <a:t>.</a:t>
            </a:r>
          </a:p>
        </p:txBody>
      </p:sp>
      <p:cxnSp>
        <p:nvCxnSpPr>
          <p:cNvPr id="30" name="직선 화살표 연결선 29"/>
          <p:cNvCxnSpPr>
            <a:stCxn id="18"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33" name="직선 연결선 32"/>
          <p:cNvCxnSpPr>
            <a:stCxn id="31"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4455" y="4220210"/>
            <a:ext cx="2735580" cy="1354455"/>
          </a:xfrm>
          <a:prstGeom prst="rect">
            <a:avLst/>
          </a:prstGeom>
          <a:noFill/>
        </p:spPr>
        <p:txBody>
          <a:bodyPr wrap="square" rtlCol="0">
            <a:spAutoFit/>
          </a:bodyPr>
          <a:lstStyle/>
          <a:p>
            <a:pPr algn="ctr"/>
            <a:r>
              <a:rPr lang="ko-KR" altLang="en-US" sz="1600" b="1" dirty="0">
                <a:solidFill>
                  <a:srgbClr val="C00000"/>
                </a:solidFill>
              </a:rPr>
              <a:t>관리자 활동 내역</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관리자의 활동 내용</a:t>
            </a:r>
            <a:r>
              <a:rPr lang="en-US" altLang="ko-KR" sz="1200" dirty="0">
                <a:solidFill>
                  <a:schemeClr val="bg2">
                    <a:lumMod val="25000"/>
                  </a:schemeClr>
                </a:solidFill>
              </a:rPr>
              <a:t>, </a:t>
            </a:r>
            <a:r>
              <a:rPr lang="ko-KR" altLang="en-US" sz="1200" dirty="0">
                <a:solidFill>
                  <a:schemeClr val="bg2">
                    <a:lumMod val="25000"/>
                  </a:schemeClr>
                </a:solidFill>
              </a:rPr>
              <a:t>해당 날짜를 제공하며 회원 계정 정지 </a:t>
            </a:r>
            <a:r>
              <a:rPr lang="en-US" altLang="ko-KR" sz="1200" dirty="0">
                <a:solidFill>
                  <a:schemeClr val="bg2">
                    <a:lumMod val="25000"/>
                  </a:schemeClr>
                </a:solidFill>
              </a:rPr>
              <a:t>/ </a:t>
            </a:r>
            <a:r>
              <a:rPr lang="ko-KR" altLang="en-US" sz="1200" dirty="0">
                <a:solidFill>
                  <a:schemeClr val="bg2">
                    <a:lumMod val="25000"/>
                  </a:schemeClr>
                </a:solidFill>
              </a:rPr>
              <a:t>복구 시</a:t>
            </a:r>
            <a:r>
              <a:rPr lang="en-US" altLang="ko-KR" sz="1200" dirty="0">
                <a:solidFill>
                  <a:schemeClr val="bg2">
                    <a:lumMod val="25000"/>
                  </a:schemeClr>
                </a:solidFill>
              </a:rPr>
              <a:t>, </a:t>
            </a:r>
            <a:r>
              <a:rPr lang="ko-KR" altLang="en-US" sz="1200" dirty="0">
                <a:solidFill>
                  <a:schemeClr val="bg2">
                    <a:lumMod val="25000"/>
                  </a:schemeClr>
                </a:solidFill>
              </a:rPr>
              <a:t>회원의 아이디가 저장되어 출력됩니다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sp>
        <p:nvSpPr>
          <p:cNvPr id="36" name="타원 35"/>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38" name="직선 연결선 37"/>
          <p:cNvCxnSpPr>
            <a:stCxn id="36"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90055" y="4220210"/>
            <a:ext cx="2735580" cy="1323340"/>
          </a:xfrm>
          <a:prstGeom prst="rect">
            <a:avLst/>
          </a:prstGeom>
          <a:noFill/>
        </p:spPr>
        <p:txBody>
          <a:bodyPr wrap="square" rtlCol="0">
            <a:spAutoFit/>
          </a:bodyPr>
          <a:lstStyle/>
          <a:p>
            <a:pPr algn="ctr"/>
            <a:r>
              <a:rPr lang="ko-KR" altLang="en-US" sz="1600" b="1" dirty="0">
                <a:solidFill>
                  <a:srgbClr val="C00000"/>
                </a:solidFill>
              </a:rPr>
              <a:t>관리자 활동 내역 특이점</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다른 관리자의 활동 내역은 </a:t>
            </a:r>
            <a:endParaRPr lang="en-US" altLang="ko-KR" sz="1200" dirty="0">
              <a:solidFill>
                <a:schemeClr val="bg2">
                  <a:lumMod val="25000"/>
                </a:schemeClr>
              </a:solidFill>
            </a:endParaRPr>
          </a:p>
          <a:p>
            <a:pPr algn="ctr"/>
            <a:r>
              <a:rPr lang="ko-KR" altLang="en-US" sz="1200" dirty="0">
                <a:solidFill>
                  <a:schemeClr val="bg2">
                    <a:lumMod val="25000"/>
                  </a:schemeClr>
                </a:solidFill>
              </a:rPr>
              <a:t>조회할 수 없으며 </a:t>
            </a:r>
            <a:endParaRPr lang="en-US" altLang="ko-KR" sz="1200" dirty="0">
              <a:solidFill>
                <a:schemeClr val="bg2">
                  <a:lumMod val="25000"/>
                </a:schemeClr>
              </a:solidFill>
            </a:endParaRPr>
          </a:p>
          <a:p>
            <a:pPr algn="ctr"/>
            <a:r>
              <a:rPr lang="ko-KR" altLang="en-US" sz="1200" dirty="0">
                <a:solidFill>
                  <a:schemeClr val="bg2">
                    <a:lumMod val="25000"/>
                  </a:schemeClr>
                </a:solidFill>
              </a:rPr>
              <a:t>자신의 계정으로 진행한 활동만 </a:t>
            </a:r>
            <a:endParaRPr lang="en-US" altLang="ko-KR" sz="1200" dirty="0">
              <a:solidFill>
                <a:schemeClr val="bg2">
                  <a:lumMod val="25000"/>
                </a:schemeClr>
              </a:solidFill>
            </a:endParaRPr>
          </a:p>
          <a:p>
            <a:pPr algn="ctr"/>
            <a:r>
              <a:rPr lang="ko-KR" altLang="en-US" sz="1200" dirty="0">
                <a:solidFill>
                  <a:schemeClr val="bg2">
                    <a:lumMod val="25000"/>
                  </a:schemeClr>
                </a:solidFill>
              </a:rPr>
              <a:t>조회 가능합니다</a:t>
            </a:r>
            <a:r>
              <a:rPr lang="en-US" altLang="ko-KR" sz="1200" dirty="0">
                <a:solidFill>
                  <a:schemeClr val="bg2">
                    <a:lumMod val="25000"/>
                  </a:schemeClr>
                </a:solidFill>
              </a:rPr>
              <a:t>.</a:t>
            </a:r>
          </a:p>
        </p:txBody>
      </p:sp>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9001690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신고 관리</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41" name="타원 40"/>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43" name="직선 연결선 42"/>
          <p:cNvCxnSpPr>
            <a:stCxn id="41"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36955" y="4220210"/>
            <a:ext cx="2735580" cy="1323340"/>
          </a:xfrm>
          <a:prstGeom prst="rect">
            <a:avLst/>
          </a:prstGeom>
          <a:noFill/>
        </p:spPr>
        <p:txBody>
          <a:bodyPr wrap="square" rtlCol="0">
            <a:spAutoFit/>
          </a:bodyPr>
          <a:lstStyle/>
          <a:p>
            <a:pPr algn="ctr"/>
            <a:r>
              <a:rPr lang="en-US" altLang="ko-KR" sz="1600" b="1" dirty="0">
                <a:solidFill>
                  <a:srgbClr val="C00000"/>
                </a:solidFill>
              </a:rPr>
              <a:t>Manager Page</a:t>
            </a:r>
          </a:p>
          <a:p>
            <a:pPr algn="ctr"/>
            <a:endParaRPr lang="en-US" altLang="ko-KR" sz="1600" b="1" dirty="0">
              <a:solidFill>
                <a:srgbClr val="FF0000"/>
              </a:solidFill>
            </a:endParaRPr>
          </a:p>
          <a:p>
            <a:pPr algn="ctr"/>
            <a:r>
              <a:rPr lang="en-US" altLang="ko-KR" sz="1200" dirty="0">
                <a:solidFill>
                  <a:schemeClr val="bg2">
                    <a:lumMod val="25000"/>
                  </a:schemeClr>
                </a:solidFill>
              </a:rPr>
              <a:t>Manager Page</a:t>
            </a:r>
            <a:r>
              <a:rPr lang="ko-KR" altLang="en-US" sz="1200" dirty="0">
                <a:solidFill>
                  <a:schemeClr val="bg2">
                    <a:lumMod val="25000"/>
                  </a:schemeClr>
                </a:solidFill>
              </a:rPr>
              <a:t>에서 </a:t>
            </a:r>
            <a:endParaRPr lang="en-US" altLang="ko-KR" sz="1200" dirty="0">
              <a:solidFill>
                <a:schemeClr val="bg2">
                  <a:lumMod val="25000"/>
                </a:schemeClr>
              </a:solidFill>
            </a:endParaRPr>
          </a:p>
          <a:p>
            <a:pPr algn="ctr"/>
            <a:r>
              <a:rPr lang="en-US" altLang="ko-KR" sz="1200" dirty="0">
                <a:solidFill>
                  <a:schemeClr val="bg2">
                    <a:lumMod val="25000"/>
                  </a:schemeClr>
                </a:solidFill>
              </a:rPr>
              <a:t>Q&amp;A</a:t>
            </a:r>
            <a:r>
              <a:rPr lang="ko-KR" altLang="en-US" sz="1200" dirty="0">
                <a:solidFill>
                  <a:schemeClr val="bg2">
                    <a:lumMod val="25000"/>
                  </a:schemeClr>
                </a:solidFill>
              </a:rPr>
              <a:t>에서 들어온 신고를 바탕으로</a:t>
            </a:r>
            <a:endParaRPr lang="en-US" altLang="ko-KR" sz="1200" dirty="0">
              <a:solidFill>
                <a:schemeClr val="bg2">
                  <a:lumMod val="25000"/>
                </a:schemeClr>
              </a:solidFill>
            </a:endParaRPr>
          </a:p>
          <a:p>
            <a:pPr algn="ctr"/>
            <a:r>
              <a:rPr lang="ko-KR" altLang="en-US" sz="1200" dirty="0">
                <a:solidFill>
                  <a:schemeClr val="bg2">
                    <a:lumMod val="25000"/>
                  </a:schemeClr>
                </a:solidFill>
              </a:rPr>
              <a:t>접수 진행 중 </a:t>
            </a:r>
            <a:r>
              <a:rPr lang="en-US" altLang="ko-KR" sz="1200" dirty="0">
                <a:solidFill>
                  <a:schemeClr val="bg2">
                    <a:lumMod val="25000"/>
                  </a:schemeClr>
                </a:solidFill>
              </a:rPr>
              <a:t>/ </a:t>
            </a:r>
            <a:r>
              <a:rPr lang="ko-KR" altLang="en-US" sz="1200" dirty="0">
                <a:solidFill>
                  <a:schemeClr val="bg2">
                    <a:lumMod val="25000"/>
                  </a:schemeClr>
                </a:solidFill>
              </a:rPr>
              <a:t>완료된 신고 현황을 확인할 수 있습니다</a:t>
            </a:r>
            <a:r>
              <a:rPr lang="en-US" altLang="ko-KR" sz="1200" dirty="0">
                <a:solidFill>
                  <a:schemeClr val="bg2">
                    <a:lumMod val="25000"/>
                  </a:schemeClr>
                </a:solidFill>
              </a:rPr>
              <a:t>.</a:t>
            </a:r>
          </a:p>
        </p:txBody>
      </p:sp>
      <p:cxnSp>
        <p:nvCxnSpPr>
          <p:cNvPr id="45" name="직선 화살표 연결선 44"/>
          <p:cNvCxnSpPr>
            <a:stCxn id="42"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타원 45"/>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54" name="직선 연결선 53"/>
          <p:cNvCxnSpPr>
            <a:stCxn id="46"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894455" y="4220210"/>
            <a:ext cx="2735580" cy="1354455"/>
          </a:xfrm>
          <a:prstGeom prst="rect">
            <a:avLst/>
          </a:prstGeom>
          <a:noFill/>
        </p:spPr>
        <p:txBody>
          <a:bodyPr wrap="square" rtlCol="0">
            <a:spAutoFit/>
          </a:bodyPr>
          <a:lstStyle/>
          <a:p>
            <a:pPr algn="ctr"/>
            <a:r>
              <a:rPr lang="ko-KR" altLang="en-US" sz="1600" b="1" dirty="0">
                <a:solidFill>
                  <a:srgbClr val="C00000"/>
                </a:solidFill>
              </a:rPr>
              <a:t>관리자 신고 관리</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ko-KR" altLang="en-US" sz="1200" dirty="0">
                <a:solidFill>
                  <a:schemeClr val="bg2">
                    <a:lumMod val="25000"/>
                  </a:schemeClr>
                </a:solidFill>
              </a:rPr>
              <a:t>접수 진행중인 신고 </a:t>
            </a:r>
            <a:r>
              <a:rPr lang="en-US" altLang="ko-KR" sz="1200" dirty="0">
                <a:solidFill>
                  <a:schemeClr val="bg2">
                    <a:lumMod val="25000"/>
                  </a:schemeClr>
                </a:solidFill>
              </a:rPr>
              <a:t>/ </a:t>
            </a:r>
            <a:r>
              <a:rPr lang="ko-KR" altLang="en-US" sz="1200" dirty="0">
                <a:solidFill>
                  <a:schemeClr val="bg2">
                    <a:lumMod val="25000"/>
                  </a:schemeClr>
                </a:solidFill>
              </a:rPr>
              <a:t>완료된 신고 탭에 진입하면 </a:t>
            </a:r>
            <a:r>
              <a:rPr lang="en-US" altLang="ko-KR" sz="1200" dirty="0">
                <a:solidFill>
                  <a:schemeClr val="bg2">
                    <a:lumMod val="25000"/>
                  </a:schemeClr>
                </a:solidFill>
              </a:rPr>
              <a:t>Q&amp;A</a:t>
            </a:r>
            <a:r>
              <a:rPr lang="ko-KR" altLang="en-US" sz="1200" dirty="0">
                <a:solidFill>
                  <a:schemeClr val="bg2">
                    <a:lumMod val="25000"/>
                  </a:schemeClr>
                </a:solidFill>
              </a:rPr>
              <a:t>에 접수된 글을 확인 후 조치를 진행합니다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cxnSp>
        <p:nvCxnSpPr>
          <p:cNvPr id="56" name="직선 화살표 연결선 55"/>
          <p:cNvCxnSpPr/>
          <p:nvPr/>
        </p:nvCxnSpPr>
        <p:spPr>
          <a:xfrm>
            <a:off x="6256020" y="277431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59" name="직선 연결선 58"/>
          <p:cNvCxnSpPr>
            <a:stCxn id="57"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790055" y="4220210"/>
            <a:ext cx="2735580" cy="1784985"/>
          </a:xfrm>
          <a:prstGeom prst="rect">
            <a:avLst/>
          </a:prstGeom>
          <a:noFill/>
        </p:spPr>
        <p:txBody>
          <a:bodyPr wrap="square" rtlCol="0">
            <a:spAutoFit/>
          </a:bodyPr>
          <a:lstStyle/>
          <a:p>
            <a:pPr algn="ctr"/>
            <a:r>
              <a:rPr lang="ko-KR" altLang="en-US" sz="1600" b="1" dirty="0">
                <a:solidFill>
                  <a:srgbClr val="C00000"/>
                </a:solidFill>
              </a:rPr>
              <a:t>신고 조치</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신고 조치로 유저의 계정을 비활성화 시킬 수 있으며 이미 비활성화인 경우 복구가 가능합니다</a:t>
            </a:r>
            <a:r>
              <a:rPr lang="en-US" altLang="ko-KR" sz="1200" dirty="0">
                <a:solidFill>
                  <a:schemeClr val="bg2">
                    <a:lumMod val="25000"/>
                  </a:schemeClr>
                </a:solidFill>
              </a:rPr>
              <a:t>. </a:t>
            </a:r>
            <a:r>
              <a:rPr lang="ko-KR" altLang="en-US" sz="1200" dirty="0">
                <a:solidFill>
                  <a:schemeClr val="bg2">
                    <a:lumMod val="25000"/>
                  </a:schemeClr>
                </a:solidFill>
              </a:rPr>
              <a:t>복구 시 처리완료로 더 이상 접수된 건에 대하여 조치는 불가합니다</a:t>
            </a:r>
            <a:r>
              <a:rPr lang="en-US" altLang="ko-KR" sz="1200" dirty="0">
                <a:solidFill>
                  <a:schemeClr val="bg2">
                    <a:lumMod val="25000"/>
                  </a:schemeClr>
                </a:solidFill>
              </a:rPr>
              <a:t>.</a:t>
            </a:r>
            <a:endParaRPr lang="en-US" altLang="ko-KR" b="1" dirty="0">
              <a:solidFill>
                <a:srgbClr val="FF0000"/>
              </a:solidFill>
            </a:endParaRPr>
          </a:p>
          <a:p>
            <a:pPr algn="ctr"/>
            <a:endParaRPr lang="ko-KR" altLang="en-US" b="1" dirty="0">
              <a:solidFill>
                <a:srgbClr val="FF0000"/>
              </a:solidFill>
            </a:endParaRPr>
          </a:p>
        </p:txBody>
      </p:sp>
      <p:sp>
        <p:nvSpPr>
          <p:cNvPr id="61" name="직사각형 6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직사각형 62">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직사각형 63">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직사각형 64">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TextBox 65">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7" name="TextBox 66">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8" name="TextBox 67">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9" name="TextBox 68">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70" name="TextBox 69">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71" name="TextBox 70">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76973181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Scenario</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시나리오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05. Login </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타 유저 정보 조회</a:t>
              </a:r>
              <a:r>
                <a:rPr lang="en-US" altLang="ko-KR" sz="1200" dirty="0">
                  <a:solidFill>
                    <a:schemeClr val="accent4">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grpSp>
      <p:sp>
        <p:nvSpPr>
          <p:cNvPr id="40" name="타원 39"/>
          <p:cNvSpPr/>
          <p:nvPr/>
        </p:nvSpPr>
        <p:spPr>
          <a:xfrm>
            <a:off x="1539240"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1476375" y="2458720"/>
            <a:ext cx="1857375" cy="646430"/>
          </a:xfrm>
          <a:prstGeom prst="rect">
            <a:avLst/>
          </a:prstGeom>
          <a:noFill/>
        </p:spPr>
        <p:txBody>
          <a:bodyPr wrap="square" rtlCol="0">
            <a:spAutoFit/>
          </a:bodyPr>
          <a:lstStyle/>
          <a:p>
            <a:pPr algn="ctr"/>
            <a:r>
              <a:rPr lang="en-US" altLang="ko-KR" sz="3600" dirty="0"/>
              <a:t>01</a:t>
            </a:r>
          </a:p>
        </p:txBody>
      </p:sp>
      <p:cxnSp>
        <p:nvCxnSpPr>
          <p:cNvPr id="42" name="직선 연결선 41"/>
          <p:cNvCxnSpPr>
            <a:stCxn id="40" idx="4"/>
          </p:cNvCxnSpPr>
          <p:nvPr/>
        </p:nvCxnSpPr>
        <p:spPr>
          <a:xfrm>
            <a:off x="2405380"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36955" y="4220210"/>
            <a:ext cx="2735580" cy="1877695"/>
          </a:xfrm>
          <a:prstGeom prst="rect">
            <a:avLst/>
          </a:prstGeom>
          <a:noFill/>
        </p:spPr>
        <p:txBody>
          <a:bodyPr wrap="square" rtlCol="0">
            <a:spAutoFit/>
          </a:bodyPr>
          <a:lstStyle/>
          <a:p>
            <a:pPr algn="ctr"/>
            <a:r>
              <a:rPr lang="ko-KR" altLang="en-US" sz="1600" b="1" dirty="0">
                <a:solidFill>
                  <a:srgbClr val="C00000"/>
                </a:solidFill>
              </a:rPr>
              <a:t>타 회원 정보 조회</a:t>
            </a:r>
            <a:endParaRPr lang="en-US" altLang="ko-KR" sz="1600" b="1" dirty="0">
              <a:solidFill>
                <a:srgbClr val="C00000"/>
              </a:solidFill>
            </a:endParaRPr>
          </a:p>
          <a:p>
            <a:pPr algn="ctr"/>
            <a:endParaRPr lang="en-US" altLang="ko-KR" sz="1600" b="1" dirty="0">
              <a:solidFill>
                <a:srgbClr val="FF0000"/>
              </a:solidFill>
            </a:endParaRPr>
          </a:p>
          <a:p>
            <a:pPr algn="ctr"/>
            <a:r>
              <a:rPr lang="en-US" altLang="ko-KR" sz="1200" dirty="0">
                <a:solidFill>
                  <a:schemeClr val="bg2">
                    <a:lumMod val="25000"/>
                  </a:schemeClr>
                </a:solidFill>
              </a:rPr>
              <a:t>Community </a:t>
            </a:r>
            <a:r>
              <a:rPr lang="ko-KR" altLang="en-US" sz="1200" dirty="0">
                <a:solidFill>
                  <a:schemeClr val="bg2">
                    <a:lumMod val="25000"/>
                  </a:schemeClr>
                </a:solidFill>
              </a:rPr>
              <a:t>탭 또는 </a:t>
            </a:r>
            <a:endParaRPr lang="en-US" altLang="ko-KR" sz="1200" dirty="0">
              <a:solidFill>
                <a:schemeClr val="bg2">
                  <a:lumMod val="25000"/>
                </a:schemeClr>
              </a:solidFill>
            </a:endParaRPr>
          </a:p>
          <a:p>
            <a:pPr algn="ctr"/>
            <a:r>
              <a:rPr lang="en-US" altLang="ko-KR" sz="1200" dirty="0">
                <a:solidFill>
                  <a:schemeClr val="bg2">
                    <a:lumMod val="25000"/>
                  </a:schemeClr>
                </a:solidFill>
              </a:rPr>
              <a:t>Manager Page</a:t>
            </a:r>
            <a:r>
              <a:rPr lang="ko-KR" altLang="en-US" sz="1200" dirty="0">
                <a:solidFill>
                  <a:schemeClr val="bg2">
                    <a:lumMod val="25000"/>
                  </a:schemeClr>
                </a:solidFill>
              </a:rPr>
              <a:t>탭에서 </a:t>
            </a:r>
            <a:endParaRPr lang="en-US" altLang="ko-KR" sz="1200" dirty="0">
              <a:solidFill>
                <a:schemeClr val="bg2">
                  <a:lumMod val="25000"/>
                </a:schemeClr>
              </a:solidFill>
            </a:endParaRPr>
          </a:p>
          <a:p>
            <a:pPr algn="ctr"/>
            <a:r>
              <a:rPr lang="ko-KR" altLang="en-US" sz="1200" dirty="0">
                <a:solidFill>
                  <a:schemeClr val="bg2">
                    <a:lumMod val="25000"/>
                  </a:schemeClr>
                </a:solidFill>
              </a:rPr>
              <a:t>유저의 닉네임 클릭 시</a:t>
            </a:r>
            <a:r>
              <a:rPr lang="en-US" altLang="ko-KR" sz="1200" dirty="0">
                <a:solidFill>
                  <a:schemeClr val="bg2">
                    <a:lumMod val="25000"/>
                  </a:schemeClr>
                </a:solidFill>
              </a:rPr>
              <a:t>,</a:t>
            </a:r>
            <a:r>
              <a:rPr lang="ko-KR" altLang="en-US" sz="1200" dirty="0">
                <a:solidFill>
                  <a:schemeClr val="bg2">
                    <a:lumMod val="25000"/>
                  </a:schemeClr>
                </a:solidFill>
              </a:rPr>
              <a:t> </a:t>
            </a:r>
            <a:endParaRPr lang="en-US" altLang="ko-KR" sz="1200" dirty="0">
              <a:solidFill>
                <a:schemeClr val="bg2">
                  <a:lumMod val="25000"/>
                </a:schemeClr>
              </a:solidFill>
            </a:endParaRPr>
          </a:p>
          <a:p>
            <a:pPr algn="ctr"/>
            <a:r>
              <a:rPr lang="ko-KR" altLang="en-US" sz="1200" dirty="0">
                <a:solidFill>
                  <a:schemeClr val="bg2">
                    <a:lumMod val="25000"/>
                  </a:schemeClr>
                </a:solidFill>
              </a:rPr>
              <a:t>해당 회원 정보 탭으로 이동합니다</a:t>
            </a:r>
            <a:r>
              <a:rPr lang="en-US" altLang="ko-KR" sz="1200" dirty="0">
                <a:solidFill>
                  <a:schemeClr val="bg2">
                    <a:lumMod val="25000"/>
                  </a:schemeClr>
                </a:solidFill>
              </a:rPr>
              <a:t>.</a:t>
            </a:r>
          </a:p>
          <a:p>
            <a:pPr algn="ctr"/>
            <a:endParaRPr lang="en-US" altLang="ko-KR" b="1" dirty="0">
              <a:solidFill>
                <a:srgbClr val="FF0000"/>
              </a:solidFill>
            </a:endParaRPr>
          </a:p>
          <a:p>
            <a:pPr algn="ctr"/>
            <a:endParaRPr lang="ko-KR" altLang="en-US" b="1" dirty="0">
              <a:solidFill>
                <a:srgbClr val="FF0000"/>
              </a:solidFill>
            </a:endParaRPr>
          </a:p>
        </p:txBody>
      </p:sp>
      <p:cxnSp>
        <p:nvCxnSpPr>
          <p:cNvPr id="44" name="직선 화살표 연결선 43"/>
          <p:cNvCxnSpPr>
            <a:stCxn id="41" idx="3"/>
          </p:cNvCxnSpPr>
          <p:nvPr/>
        </p:nvCxnSpPr>
        <p:spPr>
          <a:xfrm>
            <a:off x="3333750" y="2781935"/>
            <a:ext cx="910590" cy="0"/>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타원 44"/>
          <p:cNvSpPr/>
          <p:nvPr/>
        </p:nvSpPr>
        <p:spPr>
          <a:xfrm>
            <a:off x="43961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4333240" y="2458720"/>
            <a:ext cx="1857375" cy="646430"/>
          </a:xfrm>
          <a:prstGeom prst="rect">
            <a:avLst/>
          </a:prstGeom>
          <a:noFill/>
        </p:spPr>
        <p:txBody>
          <a:bodyPr wrap="square" rtlCol="0">
            <a:spAutoFit/>
          </a:bodyPr>
          <a:lstStyle/>
          <a:p>
            <a:pPr algn="ctr"/>
            <a:r>
              <a:rPr lang="en-US" altLang="ko-KR" sz="3600" dirty="0"/>
              <a:t>02</a:t>
            </a:r>
          </a:p>
        </p:txBody>
      </p:sp>
      <p:cxnSp>
        <p:nvCxnSpPr>
          <p:cNvPr id="47" name="직선 연결선 46"/>
          <p:cNvCxnSpPr>
            <a:stCxn id="45" idx="4"/>
          </p:cNvCxnSpPr>
          <p:nvPr/>
        </p:nvCxnSpPr>
        <p:spPr>
          <a:xfrm>
            <a:off x="52622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894455" y="4220210"/>
            <a:ext cx="2735580" cy="1446530"/>
          </a:xfrm>
          <a:prstGeom prst="rect">
            <a:avLst/>
          </a:prstGeom>
          <a:noFill/>
        </p:spPr>
        <p:txBody>
          <a:bodyPr wrap="square" rtlCol="0">
            <a:spAutoFit/>
          </a:bodyPr>
          <a:lstStyle/>
          <a:p>
            <a:pPr algn="ctr"/>
            <a:r>
              <a:rPr lang="ko-KR" altLang="en-US" sz="1600" b="1" dirty="0">
                <a:solidFill>
                  <a:srgbClr val="C00000"/>
                </a:solidFill>
              </a:rPr>
              <a:t>관리자 한정 정보 제공</a:t>
            </a:r>
            <a:endParaRPr lang="en-US" altLang="ko-KR" sz="1600" b="1" dirty="0">
              <a:solidFill>
                <a:srgbClr val="C00000"/>
              </a:solidFill>
            </a:endParaRPr>
          </a:p>
          <a:p>
            <a:pPr algn="ctr"/>
            <a:endParaRPr lang="en-US" altLang="ko-KR" sz="1200" dirty="0">
              <a:solidFill>
                <a:schemeClr val="bg2">
                  <a:lumMod val="25000"/>
                </a:schemeClr>
              </a:solidFill>
            </a:endParaRPr>
          </a:p>
          <a:p>
            <a:pPr algn="ctr"/>
            <a:r>
              <a:rPr lang="en-US" altLang="ko-KR" sz="1200" dirty="0">
                <a:solidFill>
                  <a:schemeClr val="bg2">
                    <a:lumMod val="25000"/>
                  </a:schemeClr>
                </a:solidFill>
              </a:rPr>
              <a:t>View Table</a:t>
            </a:r>
            <a:r>
              <a:rPr lang="ko-KR" altLang="en-US" sz="1200" dirty="0">
                <a:solidFill>
                  <a:schemeClr val="bg2">
                    <a:lumMod val="25000"/>
                  </a:schemeClr>
                </a:solidFill>
              </a:rPr>
              <a:t>에서 불러온 </a:t>
            </a:r>
            <a:endParaRPr lang="en-US" altLang="ko-KR" sz="1200" dirty="0">
              <a:solidFill>
                <a:schemeClr val="bg2">
                  <a:lumMod val="25000"/>
                </a:schemeClr>
              </a:solidFill>
            </a:endParaRPr>
          </a:p>
          <a:p>
            <a:pPr algn="ctr"/>
            <a:r>
              <a:rPr lang="ko-KR" altLang="en-US" sz="1200" dirty="0">
                <a:solidFill>
                  <a:schemeClr val="bg2">
                    <a:lumMod val="25000"/>
                  </a:schemeClr>
                </a:solidFill>
              </a:rPr>
              <a:t>데이터를 바탕으로 </a:t>
            </a:r>
            <a:endParaRPr lang="en-US" altLang="ko-KR" sz="1200" dirty="0">
              <a:solidFill>
                <a:schemeClr val="bg2">
                  <a:lumMod val="25000"/>
                </a:schemeClr>
              </a:solidFill>
            </a:endParaRPr>
          </a:p>
          <a:p>
            <a:pPr algn="ctr"/>
            <a:r>
              <a:rPr lang="ko-KR" altLang="en-US" sz="1200" dirty="0">
                <a:solidFill>
                  <a:schemeClr val="bg2">
                    <a:lumMod val="25000"/>
                  </a:schemeClr>
                </a:solidFill>
              </a:rPr>
              <a:t>해당 회원의 간단 회원 정보와 </a:t>
            </a:r>
            <a:endParaRPr lang="en-US" altLang="ko-KR" sz="1200" dirty="0">
              <a:solidFill>
                <a:schemeClr val="bg2">
                  <a:lumMod val="25000"/>
                </a:schemeClr>
              </a:solidFill>
            </a:endParaRPr>
          </a:p>
          <a:p>
            <a:pPr algn="ctr"/>
            <a:r>
              <a:rPr lang="ko-KR" altLang="en-US" sz="1200" dirty="0">
                <a:solidFill>
                  <a:schemeClr val="bg2">
                    <a:lumMod val="25000"/>
                  </a:schemeClr>
                </a:solidFill>
              </a:rPr>
              <a:t>회원의 계정 상태</a:t>
            </a:r>
            <a:r>
              <a:rPr lang="en-US" altLang="ko-KR" sz="1200" dirty="0">
                <a:solidFill>
                  <a:schemeClr val="bg2">
                    <a:lumMod val="25000"/>
                  </a:schemeClr>
                </a:solidFill>
              </a:rPr>
              <a:t>, </a:t>
            </a:r>
          </a:p>
          <a:p>
            <a:pPr algn="ctr"/>
            <a:r>
              <a:rPr lang="en-US" altLang="ko-KR" sz="1200" dirty="0">
                <a:solidFill>
                  <a:schemeClr val="bg2">
                    <a:lumMod val="25000"/>
                  </a:schemeClr>
                </a:solidFill>
              </a:rPr>
              <a:t>Community </a:t>
            </a:r>
            <a:r>
              <a:rPr lang="ko-KR" altLang="en-US" sz="1200" dirty="0">
                <a:solidFill>
                  <a:schemeClr val="bg2">
                    <a:lumMod val="25000"/>
                  </a:schemeClr>
                </a:solidFill>
              </a:rPr>
              <a:t>활동 기록을 조회합니다</a:t>
            </a:r>
            <a:r>
              <a:rPr lang="en-US" altLang="ko-KR" sz="1200" dirty="0">
                <a:solidFill>
                  <a:schemeClr val="bg2">
                    <a:lumMod val="25000"/>
                  </a:schemeClr>
                </a:solidFill>
              </a:rPr>
              <a:t>.</a:t>
            </a:r>
            <a:endParaRPr lang="ko-KR" altLang="en-US" b="1" dirty="0">
              <a:solidFill>
                <a:srgbClr val="FF0000"/>
              </a:solidFill>
            </a:endParaRPr>
          </a:p>
        </p:txBody>
      </p:sp>
      <p:sp>
        <p:nvSpPr>
          <p:cNvPr id="55" name="타원 54"/>
          <p:cNvSpPr/>
          <p:nvPr/>
        </p:nvSpPr>
        <p:spPr>
          <a:xfrm>
            <a:off x="2873375" y="5476875"/>
            <a:ext cx="1460500" cy="1242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TextBox 55"/>
          <p:cNvSpPr txBox="1"/>
          <p:nvPr/>
        </p:nvSpPr>
        <p:spPr>
          <a:xfrm>
            <a:off x="2873375" y="5682615"/>
            <a:ext cx="1460500" cy="831215"/>
          </a:xfrm>
          <a:prstGeom prst="rect">
            <a:avLst/>
          </a:prstGeom>
          <a:noFill/>
        </p:spPr>
        <p:txBody>
          <a:bodyPr wrap="square" rtlCol="0">
            <a:spAutoFit/>
          </a:bodyPr>
          <a:lstStyle/>
          <a:p>
            <a:pPr algn="ct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유저의 정보는 보안의 이유로 </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View Table</a:t>
            </a:r>
            <a:r>
              <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구성되어 있습니다</a:t>
            </a:r>
            <a:r>
              <a:rPr lang="en-US" altLang="ko-KR"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bg2">
                  <a:lumMod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7" name="타원 56"/>
          <p:cNvSpPr/>
          <p:nvPr/>
        </p:nvSpPr>
        <p:spPr>
          <a:xfrm>
            <a:off x="7291705" y="1969770"/>
            <a:ext cx="1732280" cy="162306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p:cNvSpPr txBox="1"/>
          <p:nvPr/>
        </p:nvSpPr>
        <p:spPr>
          <a:xfrm>
            <a:off x="7228840" y="2458720"/>
            <a:ext cx="1857375" cy="646430"/>
          </a:xfrm>
          <a:prstGeom prst="rect">
            <a:avLst/>
          </a:prstGeom>
          <a:noFill/>
        </p:spPr>
        <p:txBody>
          <a:bodyPr wrap="square" rtlCol="0">
            <a:spAutoFit/>
          </a:bodyPr>
          <a:lstStyle/>
          <a:p>
            <a:pPr algn="ctr"/>
            <a:r>
              <a:rPr lang="en-US" altLang="ko-KR" sz="3600" dirty="0"/>
              <a:t>03</a:t>
            </a:r>
          </a:p>
        </p:txBody>
      </p:sp>
      <p:cxnSp>
        <p:nvCxnSpPr>
          <p:cNvPr id="59" name="직선 연결선 58"/>
          <p:cNvCxnSpPr>
            <a:stCxn id="57" idx="4"/>
          </p:cNvCxnSpPr>
          <p:nvPr/>
        </p:nvCxnSpPr>
        <p:spPr>
          <a:xfrm>
            <a:off x="8157845" y="3593465"/>
            <a:ext cx="0" cy="6591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790055" y="4220210"/>
            <a:ext cx="2735580" cy="2061845"/>
          </a:xfrm>
          <a:prstGeom prst="rect">
            <a:avLst/>
          </a:prstGeom>
          <a:noFill/>
        </p:spPr>
        <p:txBody>
          <a:bodyPr wrap="square" rtlCol="0">
            <a:spAutoFit/>
          </a:bodyPr>
          <a:lstStyle/>
          <a:p>
            <a:pPr algn="ctr"/>
            <a:r>
              <a:rPr lang="ko-KR" altLang="en-US" sz="1600" b="1" dirty="0">
                <a:solidFill>
                  <a:srgbClr val="C00000"/>
                </a:solidFill>
              </a:rPr>
              <a:t>타 회원 정보 조회 특이점</a:t>
            </a:r>
            <a:endParaRPr lang="en-US" altLang="ko-KR" sz="1600" b="1" dirty="0">
              <a:solidFill>
                <a:srgbClr val="C00000"/>
              </a:solidFill>
            </a:endParaRPr>
          </a:p>
          <a:p>
            <a:pPr algn="ctr"/>
            <a:endParaRPr lang="en-US" altLang="ko-KR" sz="1600" b="1" dirty="0">
              <a:solidFill>
                <a:srgbClr val="FF0000"/>
              </a:solidFill>
            </a:endParaRPr>
          </a:p>
          <a:p>
            <a:pPr algn="ctr"/>
            <a:r>
              <a:rPr lang="ko-KR" altLang="en-US" sz="1200" dirty="0">
                <a:solidFill>
                  <a:schemeClr val="bg2">
                    <a:lumMod val="25000"/>
                  </a:schemeClr>
                </a:solidFill>
              </a:rPr>
              <a:t>이 페이지는 관리자만 조회 가능하며 이후 페이지에서는 유저가 유저 정보 조회하는 화면과 동일해집니다</a:t>
            </a:r>
            <a:r>
              <a:rPr lang="en-US" altLang="ko-KR" sz="1200" dirty="0">
                <a:solidFill>
                  <a:schemeClr val="bg2">
                    <a:lumMod val="25000"/>
                  </a:schemeClr>
                </a:solidFill>
              </a:rPr>
              <a:t>.</a:t>
            </a:r>
          </a:p>
          <a:p>
            <a:pPr algn="ctr"/>
            <a:endParaRPr lang="en-US" altLang="ko-KR" sz="1200" dirty="0">
              <a:solidFill>
                <a:schemeClr val="bg2">
                  <a:lumMod val="25000"/>
                </a:schemeClr>
              </a:solidFill>
            </a:endParaRPr>
          </a:p>
          <a:p>
            <a:pPr algn="ctr"/>
            <a:endParaRPr lang="en-US" altLang="ko-KR" sz="1200" dirty="0">
              <a:solidFill>
                <a:schemeClr val="bg2">
                  <a:lumMod val="25000"/>
                </a:schemeClr>
              </a:solidFill>
            </a:endParaRPr>
          </a:p>
          <a:p>
            <a:pPr algn="ctr"/>
            <a:endParaRPr lang="en-US" altLang="ko-KR" b="1" dirty="0">
              <a:solidFill>
                <a:srgbClr val="FF0000"/>
              </a:solidFill>
            </a:endParaRPr>
          </a:p>
          <a:p>
            <a:pPr algn="ctr"/>
            <a:endParaRPr lang="ko-KR" altLang="en-US" b="1" dirty="0">
              <a:solidFill>
                <a:srgbClr val="FF0000"/>
              </a:solidFill>
            </a:endParaRPr>
          </a:p>
        </p:txBody>
      </p:sp>
      <p:sp>
        <p:nvSpPr>
          <p:cNvPr id="64" name="직사각형 63">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직사각형 64">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직사각형 65">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직사각형 66">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TextBox 6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70" name="TextBox 6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71" name="TextBox 7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72" name="TextBox 7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73" name="TextBox 7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74" name="TextBox 7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10407939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graphicFrame>
        <p:nvGraphicFramePr>
          <p:cNvPr id="17" name="표 14">
            <a:extLst>
              <a:ext uri="{FF2B5EF4-FFF2-40B4-BE49-F238E27FC236}">
                <a16:creationId xmlns:a16="http://schemas.microsoft.com/office/drawing/2014/main" id="{D8C5F10A-EFAF-43D9-7677-A2A2507FCAB8}"/>
              </a:ext>
            </a:extLst>
          </p:cNvPr>
          <p:cNvGraphicFramePr>
            <a:graphicFrameLocks noGrp="1"/>
          </p:cNvGraphicFramePr>
          <p:nvPr>
            <p:extLst>
              <p:ext uri="{D42A27DB-BD31-4B8C-83A1-F6EECF244321}">
                <p14:modId xmlns:p14="http://schemas.microsoft.com/office/powerpoint/2010/main" val="448207910"/>
              </p:ext>
            </p:extLst>
          </p:nvPr>
        </p:nvGraphicFramePr>
        <p:xfrm>
          <a:off x="628590" y="1748902"/>
          <a:ext cx="9439294" cy="4385570"/>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5">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455458">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491264">
                <a:tc rowSpan="8">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 </a:t>
                      </a:r>
                    </a:p>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메인화면</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Start </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8">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491264">
                <a:tc vMerge="1">
                  <a:txBody>
                    <a:bodyPr/>
                    <a:lstStyle/>
                    <a:p>
                      <a:pPr latinLnBrk="1"/>
                      <a:endParaRPr lang="ko-KR" altLang="en-US" dirty="0"/>
                    </a:p>
                  </a:txBody>
                  <a:tcPr/>
                </a:tc>
                <a:tc rowSpan="2">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검사</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질문 답변</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답변 별 점수 부여</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479715998"/>
                  </a:ext>
                </a:extLst>
              </a:tr>
              <a:tr h="491264">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등록</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답변 총점 기준 성향 반환</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162496519"/>
                  </a:ext>
                </a:extLst>
              </a:tr>
              <a:tr h="491264">
                <a:tc vMerge="1">
                  <a:txBody>
                    <a:bodyPr/>
                    <a:lstStyle/>
                    <a:p>
                      <a:pPr latinLnBrk="1"/>
                      <a:endParaRPr lang="ko-KR" altLang="en-US"/>
                    </a:p>
                  </a:txBody>
                  <a:tcPr/>
                </a:tc>
                <a:tc rowSpan="3">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랜덤 추천</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검사 결과 기반  랜덤 추천</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56543319"/>
                  </a:ext>
                </a:extLst>
              </a:tr>
              <a:tr h="491264">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투표 기능</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원하는 추천에 투표 가능</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Crawling</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70107855"/>
                  </a:ext>
                </a:extLst>
              </a:tr>
              <a:tr h="491264">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a:t>
                      </a:r>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페이지로 이동</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204376543"/>
                  </a:ext>
                </a:extLst>
              </a:tr>
              <a:tr h="491264">
                <a:tc vMerge="1">
                  <a:txBody>
                    <a:bodyPr/>
                    <a:lstStyle/>
                    <a:p>
                      <a:pPr latinLnBrk="1"/>
                      <a:endParaRPr lang="ko-KR" altLang="en-US" dirty="0"/>
                    </a:p>
                  </a:txBody>
                  <a:tcPr/>
                </a:tc>
                <a:tc rowSpan="2">
                  <a:txBody>
                    <a:bodyPr/>
                    <a:lstStyle/>
                    <a:p>
                      <a:pP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랭크</a:t>
                      </a:r>
                      <a:endParaRPr lang="ko-KR" altLang="en-US" dirty="0"/>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랭크</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순위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선택 비율</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29804843"/>
                  </a:ext>
                </a:extLst>
              </a:tr>
              <a:tr h="491264">
                <a:tc vMerge="1">
                  <a:txBody>
                    <a:bodyPr/>
                    <a:lstStyle/>
                    <a:p>
                      <a:pPr latinLnBrk="1"/>
                      <a:endParaRPr lang="ko-KR" altLang="en-US" dirty="0"/>
                    </a:p>
                  </a:txBody>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Disposition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랭크</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페이지로 이동</a:t>
                      </a:r>
                    </a:p>
                  </a:txBody>
                  <a:tcPr anchor="ctr">
                    <a:solidFill>
                      <a:schemeClr val="bg2"/>
                    </a:solidFill>
                  </a:tcPr>
                </a:tc>
                <a:tc vMerge="1">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373926476"/>
                  </a:ext>
                </a:extLst>
              </a:tr>
            </a:tbl>
          </a:graphicData>
        </a:graphic>
      </p:graphicFrame>
      <p:sp>
        <p:nvSpPr>
          <p:cNvPr id="28" name="직사각형 2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4" name="TextBox 33">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5" name="TextBox 34">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6" name="TextBox 35">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7" name="TextBox 36">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8" name="TextBox 37">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10778426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540385" y="472440"/>
            <a:ext cx="2508885" cy="837565"/>
            <a:chOff x="540385" y="472440"/>
            <a:chExt cx="2508885" cy="837565"/>
          </a:xfrm>
        </p:grpSpPr>
        <p:sp>
          <p:nvSpPr>
            <p:cNvPr id="15" name="TextBox 14"/>
            <p:cNvSpPr txBox="1"/>
            <p:nvPr/>
          </p:nvSpPr>
          <p:spPr>
            <a:xfrm>
              <a:off x="540385" y="472440"/>
              <a:ext cx="2508885" cy="584835"/>
            </a:xfrm>
            <a:prstGeom prst="rect">
              <a:avLst/>
            </a:prstGeom>
            <a:noFill/>
          </p:spPr>
          <p:txBody>
            <a:bodyPr wrap="square" rtlCol="0">
              <a:spAutoFit/>
            </a:bodyPr>
            <a:lstStyle/>
            <a:p>
              <a:pPr algn="ctr"/>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About Team</a:t>
              </a:r>
            </a:p>
          </p:txBody>
        </p:sp>
        <p:sp>
          <p:nvSpPr>
            <p:cNvPr id="16" name="TextBox 15"/>
            <p:cNvSpPr txBox="1"/>
            <p:nvPr/>
          </p:nvSpPr>
          <p:spPr>
            <a:xfrm>
              <a:off x="602615" y="103251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팀원 소개</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3" name="TextBox 2"/>
          <p:cNvSpPr txBox="1">
            <a:spLocks/>
          </p:cNvSpPr>
          <p:nvPr/>
        </p:nvSpPr>
        <p:spPr>
          <a:xfrm>
            <a:off x="2777490" y="2107753"/>
            <a:ext cx="6969464" cy="1077218"/>
          </a:xfrm>
          <a:prstGeom prst="rect">
            <a:avLst/>
          </a:prstGeom>
          <a:noFill/>
        </p:spPr>
        <p:txBody>
          <a:bodyPr vert="horz" wrap="square" lIns="91440" tIns="45720" rIns="91440" bIns="45720" numCol="1" anchor="t">
            <a:spAutoFit/>
          </a:bodyPr>
          <a:lstStyle/>
          <a:p>
            <a:pPr marL="0" indent="0" latinLnBrk="0">
              <a:buFontTx/>
              <a:buNone/>
            </a:pPr>
            <a:r>
              <a:rPr lang="ko-KR" altLang="en-US"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고강찬</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Random,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총괄</a:t>
            </a:r>
          </a:p>
          <a:p>
            <a:pPr marL="0" indent="0" latinLnBrk="0">
              <a:buFontTx/>
              <a:buNone/>
            </a:pPr>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latinLnBrk="0">
              <a:buFontTx/>
              <a:buNone/>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Random -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날씨</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미세먼지에 따른 행위 랜덤 추천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랜덤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 구현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 Crawling,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날씨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연동</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 화면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Header/Footer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CSS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총괄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TextBox 19"/>
          <p:cNvSpPr txBox="1">
            <a:spLocks/>
          </p:cNvSpPr>
          <p:nvPr/>
        </p:nvSpPr>
        <p:spPr>
          <a:xfrm>
            <a:off x="2706469" y="4518759"/>
            <a:ext cx="2616231" cy="1292662"/>
          </a:xfrm>
          <a:prstGeom prst="rect">
            <a:avLst/>
          </a:prstGeom>
          <a:noFill/>
        </p:spPr>
        <p:txBody>
          <a:bodyPr vert="horz" wrap="square" lIns="91440" tIns="45720" rIns="91440" bIns="45720" numCol="1" anchor="t">
            <a:spAutoFit/>
          </a:bodyPr>
          <a:lstStyle/>
          <a:p>
            <a:pPr marL="0" indent="0" latinLnBrk="0">
              <a:buFontTx/>
              <a:buNone/>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권예지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a:t>
            </a:r>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latinLnBrk="0">
              <a:buFontTx/>
              <a:buNone/>
            </a:pPr>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latinLnBrk="0">
              <a:buFontTx/>
              <a:buNone/>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평점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조건과</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분류를 통한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비동기</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방식 검색</a:t>
            </a:r>
          </a:p>
          <a:p>
            <a:pPr marL="0" indent="0" latinLnBrk="0">
              <a:buFontTx/>
              <a:buNone/>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 화면 설계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Mockup</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직사각형 21">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645" y="4173855"/>
            <a:ext cx="1982470" cy="19824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456" y="4204970"/>
            <a:ext cx="1920240" cy="1920240"/>
          </a:xfrm>
          <a:prstGeom prst="rect">
            <a:avLst/>
          </a:prstGeom>
          <a:noFill/>
          <a:extLst>
            <a:ext uri="{909E8E84-426E-40DD-AFC4-6F175D3DCCD1}">
              <a14:hiddenFill xmlns:a14="http://schemas.microsoft.com/office/drawing/2010/main">
                <a:solidFill>
                  <a:srgbClr val="FFFFFF"/>
                </a:solidFill>
              </a14:hiddenFill>
            </a:ext>
          </a:extLst>
        </p:spPr>
      </p:pic>
      <p:sp>
        <p:nvSpPr>
          <p:cNvPr id="23" name="텍스트 상자 1"/>
          <p:cNvSpPr txBox="1">
            <a:spLocks/>
          </p:cNvSpPr>
          <p:nvPr/>
        </p:nvSpPr>
        <p:spPr>
          <a:xfrm>
            <a:off x="7541227" y="4334093"/>
            <a:ext cx="2664142" cy="1661993"/>
          </a:xfrm>
          <a:prstGeom prst="rect">
            <a:avLst/>
          </a:prstGeom>
          <a:noFill/>
        </p:spPr>
        <p:txBody>
          <a:bodyPr vert="horz" wrap="square" lIns="91440" tIns="45720" rIns="91440" bIns="45720" numCol="1" anchor="t">
            <a:spAutoFit/>
          </a:bodyPr>
          <a:lstStyle/>
          <a:p>
            <a:pPr marL="0" indent="0" latinLnBrk="0">
              <a:buFontTx/>
              <a:buNone/>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김서윤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게시판</a:t>
            </a:r>
          </a:p>
          <a:p>
            <a:pPr marL="0" indent="0" latinLnBrk="0">
              <a:buFontTx/>
              <a:buNone/>
            </a:pP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atinLnBrk="0"/>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Community, Q&amp;A</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실시간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인기글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유저 신고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비회원 및 관리자 권한 설정</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요구사항 정의서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 게시판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CSS</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24" name="Picture 2"/>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bwMode="auto">
          <a:xfrm>
            <a:off x="602615" y="1685925"/>
            <a:ext cx="1950721" cy="1950721"/>
          </a:xfrm>
          <a:prstGeom prst="rect">
            <a:avLst/>
          </a:prstGeom>
          <a:noFill/>
        </p:spPr>
      </p:pic>
    </p:spTree>
    <p:extLst>
      <p:ext uri="{BB962C8B-B14F-4D97-AF65-F5344CB8AC3E}">
        <p14:creationId xmlns:p14="http://schemas.microsoft.com/office/powerpoint/2010/main" val="411153461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 Random</a:t>
              </a:r>
            </a:p>
          </p:txBody>
        </p:sp>
      </p:grpSp>
      <p:graphicFrame>
        <p:nvGraphicFramePr>
          <p:cNvPr id="17" name="표 14">
            <a:extLst>
              <a:ext uri="{FF2B5EF4-FFF2-40B4-BE49-F238E27FC236}">
                <a16:creationId xmlns:a16="http://schemas.microsoft.com/office/drawing/2014/main" id="{000F1B72-4A8D-CC8F-D4FC-7FE8FEF2AB19}"/>
              </a:ext>
            </a:extLst>
          </p:cNvPr>
          <p:cNvGraphicFramePr>
            <a:graphicFrameLocks noGrp="1"/>
          </p:cNvGraphicFramePr>
          <p:nvPr>
            <p:extLst>
              <p:ext uri="{D42A27DB-BD31-4B8C-83A1-F6EECF244321}">
                <p14:modId xmlns:p14="http://schemas.microsoft.com/office/powerpoint/2010/main" val="630404555"/>
              </p:ext>
            </p:extLst>
          </p:nvPr>
        </p:nvGraphicFramePr>
        <p:xfrm>
          <a:off x="628590" y="1748902"/>
          <a:ext cx="9439293" cy="4546946"/>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4">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455458">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491264">
                <a:tc rowSpan="8">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List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491264">
                <a:tc vMerge="1">
                  <a:txBody>
                    <a:bodyPr/>
                    <a:lstStyle/>
                    <a:p>
                      <a:pPr latinLnBrk="1"/>
                      <a:endParaRPr lang="ko-KR" altLang="en-US" dirty="0"/>
                    </a:p>
                  </a:txBody>
                  <a:tcPr/>
                </a:tc>
                <a:tc rowSpan="2">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검색</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지역</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외</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거리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가격 별 검색</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479715998"/>
                  </a:ext>
                </a:extLst>
              </a:tr>
              <a:tr h="491264">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키워드별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검색</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상세정보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 검색</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162496519"/>
                  </a:ext>
                </a:extLst>
              </a:tr>
              <a:tr h="491264">
                <a:tc vMerge="1">
                  <a:txBody>
                    <a:bodyPr/>
                    <a:lstStyle/>
                    <a:p>
                      <a:pPr latinLnBrk="1"/>
                      <a:endParaRPr lang="ko-KR" altLang="en-US"/>
                    </a:p>
                  </a:txBody>
                  <a:tcPr/>
                </a:tc>
                <a:tc rowSpan="4">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상세페이지</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4">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정보 조회</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조회수 구현</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56543319"/>
                  </a:ext>
                </a:extLst>
              </a:tr>
              <a:tr h="491264">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제목</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이용한 </a:t>
                      </a:r>
                      <a:endPar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네이버</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블로그</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Crawling</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Crawling</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70107855"/>
                  </a:ext>
                </a:extLst>
              </a:tr>
              <a:tr h="491264">
                <a:tc vMerge="1">
                  <a:txBody>
                    <a:bodyPr/>
                    <a:lstStyle/>
                    <a:p>
                      <a:pPr latinLnBrk="1"/>
                      <a:endParaRPr lang="ko-KR" altLang="en-US" dirty="0"/>
                    </a:p>
                  </a:txBody>
                  <a:tcPr/>
                </a:tc>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상세정보</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204376543"/>
                  </a:ext>
                </a:extLst>
              </a:tr>
              <a:tr h="491264">
                <a:tc vMerge="1">
                  <a:txBody>
                    <a:bodyPr/>
                    <a:lstStyle/>
                    <a:p>
                      <a:pPr latinLnBrk="1"/>
                      <a:endParaRPr lang="ko-KR" altLang="en-US" dirty="0"/>
                    </a:p>
                  </a:txBody>
                  <a:tcPr/>
                </a:tc>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CRUD</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총 합</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평균</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29804843"/>
                  </a:ext>
                </a:extLst>
              </a:tr>
              <a:tr h="491264">
                <a:tc vMerge="1">
                  <a:txBody>
                    <a:bodyPr/>
                    <a:lstStyle/>
                    <a:p>
                      <a:pPr latinLnBrk="1"/>
                      <a:endParaRPr lang="ko-KR" altLang="en-US" dirty="0"/>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RANDOM</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랜덤추천</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미세먼지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날씨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외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373926476"/>
                  </a:ext>
                </a:extLst>
              </a:tr>
            </a:tbl>
          </a:graphicData>
        </a:graphic>
      </p:graphicFrame>
      <p:sp>
        <p:nvSpPr>
          <p:cNvPr id="18" name="직사각형 1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2774044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aphicFrame>
        <p:nvGraphicFramePr>
          <p:cNvPr id="18" name="표 14">
            <a:extLst>
              <a:ext uri="{FF2B5EF4-FFF2-40B4-BE49-F238E27FC236}">
                <a16:creationId xmlns:a16="http://schemas.microsoft.com/office/drawing/2014/main" id="{000F1B72-4A8D-CC8F-D4FC-7FE8FEF2AB19}"/>
              </a:ext>
            </a:extLst>
          </p:cNvPr>
          <p:cNvGraphicFramePr>
            <a:graphicFrameLocks noGrp="1"/>
          </p:cNvGraphicFramePr>
          <p:nvPr>
            <p:extLst>
              <p:ext uri="{D42A27DB-BD31-4B8C-83A1-F6EECF244321}">
                <p14:modId xmlns:p14="http://schemas.microsoft.com/office/powerpoint/2010/main" val="3244292154"/>
              </p:ext>
            </p:extLst>
          </p:nvPr>
        </p:nvGraphicFramePr>
        <p:xfrm>
          <a:off x="628589" y="1759479"/>
          <a:ext cx="9439293" cy="4410502"/>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4">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455458">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751904">
                <a:tc rowSpan="10">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Community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rowSpan="3">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게시글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리스트</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공지글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최상단</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정렬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BEST</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NEW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태그</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 및 </a:t>
                      </a: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최신글</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순으로 정렬한 리스트 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10">
                  <a:txBody>
                    <a:bodyPr/>
                    <a:lstStyle/>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148528">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상세조건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키워드 검색</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2"/>
                  </a:ext>
                </a:extLst>
              </a:tr>
              <a:tr h="319596">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광고 배너</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클릭 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Random</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페이지로 이동</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3"/>
                  </a:ext>
                </a:extLst>
              </a:tr>
              <a:tr h="399496">
                <a:tc vMerge="1">
                  <a:txBody>
                    <a:bodyPr/>
                    <a:lstStyle/>
                    <a:p>
                      <a:pPr latinLnBrk="1"/>
                      <a:endParaRPr lang="ko-KR" altLang="en-US"/>
                    </a:p>
                  </a:txBody>
                  <a:tcPr/>
                </a:tc>
                <a:tc rowSpan="3">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페이지</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게시글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첨부파일 조회</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URL</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복사</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4"/>
                  </a:ext>
                </a:extLst>
              </a:tr>
              <a:tr h="130675">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대댓글</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작성자 태그 부착</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CRUD</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5"/>
                  </a:ext>
                </a:extLst>
              </a:tr>
              <a:tr h="442230">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추천</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누른 회원 조회</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6"/>
                  </a:ext>
                </a:extLst>
              </a:tr>
              <a:tr h="158615">
                <a:tc vMerge="1">
                  <a:txBody>
                    <a:bodyPr/>
                    <a:lstStyle/>
                    <a:p>
                      <a:pPr latinLnBrk="1"/>
                      <a:endParaRPr lang="ko-KR" altLang="en-US"/>
                    </a:p>
                  </a:txBody>
                  <a:tcPr/>
                </a:tc>
                <a:tc rowSpan="4">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CRUD</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2">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글 작성 및 수정</a:t>
                      </a: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서머노트</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에디터 사용</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7"/>
                  </a:ext>
                </a:extLst>
              </a:tr>
              <a:tr h="32891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첨부 파일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미리보기</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가능</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8"/>
                  </a:ext>
                </a:extLst>
              </a:tr>
              <a:tr h="478903">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공지글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작성</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관리자에게만 보이는 카테고리</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9"/>
                  </a:ext>
                </a:extLst>
              </a:tr>
              <a:tr h="319597">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글 삭제</a:t>
                      </a:r>
                    </a:p>
                  </a:txBody>
                  <a:tcPr anchor="ctr">
                    <a:solidFill>
                      <a:schemeClr val="bg2"/>
                    </a:solidFill>
                  </a:tcPr>
                </a:tc>
                <a:tc>
                  <a:txBody>
                    <a:bodyPr/>
                    <a:lstStyle/>
                    <a:p>
                      <a:pPr algn="ctr" latinLnBrk="1"/>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계정 비밀번호 확인 후 삭제 처리</a:t>
                      </a:r>
                      <a:endPar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10"/>
                  </a:ext>
                </a:extLst>
              </a:tr>
            </a:tbl>
          </a:graphicData>
        </a:graphic>
      </p:graphicFrame>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Community</a:t>
              </a:r>
            </a:p>
          </p:txBody>
        </p:sp>
      </p:grpSp>
      <p:sp>
        <p:nvSpPr>
          <p:cNvPr id="31" name="직사각형 3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7" name="TextBox 36">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8" name="TextBox 37">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9" name="TextBox 38">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40" name="TextBox 39">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41" name="TextBox 40">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10804055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Q&amp;A</a:t>
              </a:r>
            </a:p>
          </p:txBody>
        </p:sp>
      </p:grpSp>
      <p:graphicFrame>
        <p:nvGraphicFramePr>
          <p:cNvPr id="17" name="표 14">
            <a:extLst>
              <a:ext uri="{FF2B5EF4-FFF2-40B4-BE49-F238E27FC236}">
                <a16:creationId xmlns:a16="http://schemas.microsoft.com/office/drawing/2014/main" id="{000F1B72-4A8D-CC8F-D4FC-7FE8FEF2AB19}"/>
              </a:ext>
            </a:extLst>
          </p:cNvPr>
          <p:cNvGraphicFramePr>
            <a:graphicFrameLocks noGrp="1"/>
          </p:cNvGraphicFramePr>
          <p:nvPr>
            <p:extLst>
              <p:ext uri="{D42A27DB-BD31-4B8C-83A1-F6EECF244321}">
                <p14:modId xmlns:p14="http://schemas.microsoft.com/office/powerpoint/2010/main" val="1811529097"/>
              </p:ext>
            </p:extLst>
          </p:nvPr>
        </p:nvGraphicFramePr>
        <p:xfrm>
          <a:off x="628589" y="1759479"/>
          <a:ext cx="9439293" cy="4472645"/>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4">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516014">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779644">
                <a:tc rowSpan="6">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Q&amp;A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rowSpan="2">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FAQ</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 별 조회 가능</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질문 별 답변 접기</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펴기 가능</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828779">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 결과에 따른 리스트 조회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상세 화면 조회 가능</a:t>
                      </a: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2"/>
                  </a:ext>
                </a:extLst>
              </a:tr>
              <a:tr h="828779">
                <a:tc vMerge="1">
                  <a:txBody>
                    <a:bodyPr/>
                    <a:lstStyle/>
                    <a:p>
                      <a:pPr latinLnBrk="1"/>
                      <a:endParaRPr lang="ko-KR" altLang="en-US"/>
                    </a:p>
                  </a:txBody>
                  <a:tcPr/>
                </a:tc>
                <a:tc rowSpan="4">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1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문의</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문의하기</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신고할 사용자 닉네임 검색해 사용자 선택</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서머노트</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에디터 사용</a:t>
                      </a: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3"/>
                  </a:ext>
                </a:extLst>
              </a:tr>
              <a:tr h="587052">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문의 게시판</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답글인</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경우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표시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문의 상태 표시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답변완료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답변대기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4"/>
                  </a:ext>
                </a:extLst>
              </a:tr>
              <a:tr h="587052">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작성</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문의글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비밀번호 확인 후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조회 및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CRUD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가능</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5"/>
                  </a:ext>
                </a:extLst>
              </a:tr>
              <a:tr h="3453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관리자만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작성 가능</a:t>
                      </a:r>
                    </a:p>
                  </a:txBody>
                  <a:tcPr anchor="ctr">
                    <a:solidFill>
                      <a:schemeClr val="bg2"/>
                    </a:solidFill>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0006"/>
                  </a:ext>
                </a:extLst>
              </a:tr>
            </a:tbl>
          </a:graphicData>
        </a:graphic>
      </p:graphicFrame>
      <p:sp>
        <p:nvSpPr>
          <p:cNvPr id="18" name="직사각형 1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70442485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Login</a:t>
              </a:r>
            </a:p>
          </p:txBody>
        </p:sp>
      </p:grpSp>
      <p:graphicFrame>
        <p:nvGraphicFramePr>
          <p:cNvPr id="17" name="표 14">
            <a:extLst>
              <a:ext uri="{FF2B5EF4-FFF2-40B4-BE49-F238E27FC236}">
                <a16:creationId xmlns:a16="http://schemas.microsoft.com/office/drawing/2014/main" id="{000F1B72-4A8D-CC8F-D4FC-7FE8FEF2AB19}"/>
              </a:ext>
            </a:extLst>
          </p:cNvPr>
          <p:cNvGraphicFramePr>
            <a:graphicFrameLocks noGrp="1"/>
          </p:cNvGraphicFramePr>
          <p:nvPr>
            <p:extLst>
              <p:ext uri="{D42A27DB-BD31-4B8C-83A1-F6EECF244321}">
                <p14:modId xmlns:p14="http://schemas.microsoft.com/office/powerpoint/2010/main" val="902785304"/>
              </p:ext>
            </p:extLst>
          </p:nvPr>
        </p:nvGraphicFramePr>
        <p:xfrm>
          <a:off x="628590" y="1748902"/>
          <a:ext cx="9439293" cy="4680970"/>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4">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455458">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491264">
                <a:tc rowSpan="9">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(KAKAO)</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회원가입</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고객센터 안내</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REST</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API, Spring(</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491264">
                <a:tc vMerge="1">
                  <a:txBody>
                    <a:bodyPr/>
                    <a:lstStyle/>
                    <a:p>
                      <a:pPr latinLnBrk="1"/>
                      <a:endParaRPr lang="ko-KR" altLang="en-US" dirty="0"/>
                    </a:p>
                  </a:txBody>
                  <a:tcPr/>
                </a:tc>
                <a:tc rowSpan="2">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계정</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아이디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비밀번호 찾기</a:t>
                      </a:r>
                    </a:p>
                  </a:txBody>
                  <a:tcPr anchor="ctr">
                    <a:solidFill>
                      <a:schemeClr val="bg2"/>
                    </a:solidFill>
                  </a:tcPr>
                </a:tc>
                <a:tc>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이메일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인증을 이용한 계정 찾기</a:t>
                      </a:r>
                    </a:p>
                  </a:txBody>
                  <a:tcPr anchor="ctr">
                    <a:solidFill>
                      <a:schemeClr val="bg2"/>
                    </a:solidFill>
                  </a:tcPr>
                </a:tc>
                <a:tc>
                  <a:txBody>
                    <a:bodyPr/>
                    <a:lstStyle/>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479715998"/>
                  </a:ext>
                </a:extLst>
              </a:tr>
              <a:tr h="491264">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 탈퇴</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비밀번호 검사를 통해 회원 탈퇴</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162496519"/>
                  </a:ext>
                </a:extLst>
              </a:tr>
              <a:tr h="491264">
                <a:tc vMerge="1">
                  <a:txBody>
                    <a:bodyPr/>
                    <a:lstStyle/>
                    <a:p>
                      <a:pPr latinLnBrk="1"/>
                      <a:endParaRPr lang="ko-KR" altLang="en-US"/>
                    </a:p>
                  </a:txBody>
                  <a:tcPr/>
                </a:tc>
                <a:tc rowSpan="5">
                  <a:txBody>
                    <a:bodyPr/>
                    <a:lstStyle/>
                    <a:p>
                      <a:pPr algn="ctr" latinLnBrk="1"/>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마이페이지</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2">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수정</a:t>
                      </a: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이메일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인증을 통해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이메일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변경</a:t>
                      </a:r>
                    </a:p>
                  </a:txBody>
                  <a:tcPr anchor="ctr">
                    <a:solidFill>
                      <a:schemeClr val="bg2"/>
                    </a:solidFill>
                  </a:tcPr>
                </a:tc>
                <a:tc rowSpan="4">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56543319"/>
                  </a:ext>
                </a:extLst>
              </a:tr>
              <a:tr h="469152">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수정</a:t>
                      </a:r>
                    </a:p>
                  </a:txBody>
                  <a:tcPr anchor="ctr">
                    <a:solidFill>
                      <a:schemeClr val="bg2"/>
                    </a:solidFill>
                  </a:tcPr>
                </a:tc>
                <a:tc vMerge="1">
                  <a:txBody>
                    <a:bodyPr/>
                    <a:lstStyle/>
                    <a:p>
                      <a:pPr algn="ctr" latinLnBrk="1"/>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70107855"/>
                  </a:ext>
                </a:extLst>
              </a:tr>
              <a:tr h="389816">
                <a:tc vMerge="1">
                  <a:txBody>
                    <a:bodyPr/>
                    <a:lstStyle/>
                    <a:p>
                      <a:pPr latinLnBrk="1"/>
                      <a:endParaRPr lang="ko-KR" altLang="en-US" dirty="0"/>
                    </a:p>
                  </a:txBody>
                  <a:tcPr/>
                </a:tc>
                <a:tc vMerge="1">
                  <a:txBody>
                    <a:bodyPr/>
                    <a:lstStyle/>
                    <a:p>
                      <a:pPr latinLnBrk="1"/>
                      <a:endParaRPr lang="ko-KR" altLang="en-US" dirty="0"/>
                    </a:p>
                  </a:txBody>
                  <a:tcPr/>
                </a:tc>
                <a:tc row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조회</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포인트를 사용하여 닉네임 변경</a:t>
                      </a:r>
                    </a:p>
                  </a:txBody>
                  <a:tcPr anchor="ctr">
                    <a:solidFill>
                      <a:schemeClr val="bg2"/>
                    </a:solidFill>
                  </a:tcPr>
                </a:tc>
                <a:tc vMerge="1">
                  <a:txBody>
                    <a:bodyPr/>
                    <a:lstStyle/>
                    <a:p>
                      <a:pPr algn="ctr" latinLnBrk="1"/>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204376543"/>
                  </a:ext>
                </a:extLst>
              </a:tr>
              <a:tr h="0">
                <a:tc vMerge="1">
                  <a:txBody>
                    <a:bodyPr/>
                    <a:lstStyle/>
                    <a:p>
                      <a:pPr latinLnBrk="1"/>
                      <a:endParaRPr lang="ko-KR" altLang="en-US" dirty="0"/>
                    </a:p>
                  </a:txBody>
                  <a:tcPr/>
                </a:tc>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row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Community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활동 내역</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찜 내역 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algn="ctr" latinLnBrk="1"/>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rowSpan="2">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29804843"/>
                  </a:ext>
                </a:extLst>
              </a:tr>
              <a:tr h="51816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vMerge="1">
                  <a:txBody>
                    <a:bodyPr/>
                    <a:lstStyle/>
                    <a:p>
                      <a:pPr latinLnBrk="1"/>
                      <a:endParaRPr lang="ko-KR" altLang="en-US"/>
                    </a:p>
                  </a:txBody>
                  <a:tcPr/>
                </a:tc>
                <a:extLst>
                  <a:ext uri="{0D108BD9-81ED-4DB2-BD59-A6C34878D82A}">
                    <a16:rowId xmlns:a16="http://schemas.microsoft.com/office/drawing/2014/main" val="10008"/>
                  </a:ext>
                </a:extLst>
              </a:tr>
              <a:tr h="491264">
                <a:tc vMerge="1">
                  <a:txBody>
                    <a:bodyPr/>
                    <a:lstStyle/>
                    <a:p>
                      <a:pPr latinLnBrk="1"/>
                      <a:endParaRPr lang="ko-KR" altLang="en-US" dirty="0"/>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타 유저 정보</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조회</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타 유저의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Community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활동 내역 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373926476"/>
                  </a:ext>
                </a:extLst>
              </a:tr>
            </a:tbl>
          </a:graphicData>
        </a:graphic>
      </p:graphicFrame>
      <p:sp>
        <p:nvSpPr>
          <p:cNvPr id="18" name="직사각형 1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67512201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Specification</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기능정의서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Manager</a:t>
              </a:r>
            </a:p>
          </p:txBody>
        </p:sp>
      </p:grpSp>
      <p:graphicFrame>
        <p:nvGraphicFramePr>
          <p:cNvPr id="17" name="표 14">
            <a:extLst>
              <a:ext uri="{FF2B5EF4-FFF2-40B4-BE49-F238E27FC236}">
                <a16:creationId xmlns:a16="http://schemas.microsoft.com/office/drawing/2014/main" id="{000F1B72-4A8D-CC8F-D4FC-7FE8FEF2AB19}"/>
              </a:ext>
            </a:extLst>
          </p:cNvPr>
          <p:cNvGraphicFramePr>
            <a:graphicFrameLocks noGrp="1"/>
          </p:cNvGraphicFramePr>
          <p:nvPr>
            <p:extLst>
              <p:ext uri="{D42A27DB-BD31-4B8C-83A1-F6EECF244321}">
                <p14:modId xmlns:p14="http://schemas.microsoft.com/office/powerpoint/2010/main" val="3924070117"/>
              </p:ext>
            </p:extLst>
          </p:nvPr>
        </p:nvGraphicFramePr>
        <p:xfrm>
          <a:off x="628590" y="1748902"/>
          <a:ext cx="9439293" cy="4076154"/>
        </p:xfrm>
        <a:graphic>
          <a:graphicData uri="http://schemas.openxmlformats.org/drawingml/2006/table">
            <a:tbl>
              <a:tblPr firstRow="1" bandRow="1">
                <a:tableStyleId>{5C22544A-7EE6-4342-B048-85BDC9FD1C3A}</a:tableStyleId>
              </a:tblPr>
              <a:tblGrid>
                <a:gridCol w="1330780">
                  <a:extLst>
                    <a:ext uri="{9D8B030D-6E8A-4147-A177-3AD203B41FA5}">
                      <a16:colId xmlns:a16="http://schemas.microsoft.com/office/drawing/2014/main" val="1144166351"/>
                    </a:ext>
                  </a:extLst>
                </a:gridCol>
                <a:gridCol w="1478071">
                  <a:extLst>
                    <a:ext uri="{9D8B030D-6E8A-4147-A177-3AD203B41FA5}">
                      <a16:colId xmlns:a16="http://schemas.microsoft.com/office/drawing/2014/main" val="883105191"/>
                    </a:ext>
                  </a:extLst>
                </a:gridCol>
                <a:gridCol w="1528175">
                  <a:extLst>
                    <a:ext uri="{9D8B030D-6E8A-4147-A177-3AD203B41FA5}">
                      <a16:colId xmlns:a16="http://schemas.microsoft.com/office/drawing/2014/main" val="844947681"/>
                    </a:ext>
                  </a:extLst>
                </a:gridCol>
                <a:gridCol w="2864284">
                  <a:extLst>
                    <a:ext uri="{9D8B030D-6E8A-4147-A177-3AD203B41FA5}">
                      <a16:colId xmlns:a16="http://schemas.microsoft.com/office/drawing/2014/main" val="3510578998"/>
                    </a:ext>
                  </a:extLst>
                </a:gridCol>
                <a:gridCol w="1144044">
                  <a:extLst>
                    <a:ext uri="{9D8B030D-6E8A-4147-A177-3AD203B41FA5}">
                      <a16:colId xmlns:a16="http://schemas.microsoft.com/office/drawing/2014/main" val="3999662383"/>
                    </a:ext>
                  </a:extLst>
                </a:gridCol>
                <a:gridCol w="1093939">
                  <a:extLst>
                    <a:ext uri="{9D8B030D-6E8A-4147-A177-3AD203B41FA5}">
                      <a16:colId xmlns:a16="http://schemas.microsoft.com/office/drawing/2014/main" val="935146271"/>
                    </a:ext>
                  </a:extLst>
                </a:gridCol>
              </a:tblGrid>
              <a:tr h="455458">
                <a:tc>
                  <a:txBody>
                    <a:bodyPr/>
                    <a:lstStyle/>
                    <a:p>
                      <a:pPr algn="ctr" latinLnBrk="1"/>
                      <a:r>
                        <a:rPr lang="ko-KR" altLang="en-US" sz="1400" dirty="0" err="1">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대분류</a:t>
                      </a:r>
                      <a:endPar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소분류</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p>
                  </a:txBody>
                  <a:tcPr anchor="ctr">
                    <a:solidFill>
                      <a:schemeClr val="accent1">
                        <a:lumMod val="20000"/>
                        <a:lumOff val="80000"/>
                      </a:schemeClr>
                    </a:solidFill>
                  </a:tcPr>
                </a:tc>
                <a:tc>
                  <a:txBody>
                    <a:bodyPr/>
                    <a:lstStyle/>
                    <a:p>
                      <a:pPr algn="ctr" latinLnBrk="1"/>
                      <a:r>
                        <a:rPr lang="ko-KR" altLang="en-US" sz="1400" dirty="0">
                          <a:solidFill>
                            <a:schemeClr val="tx1">
                              <a:lumMod val="75000"/>
                              <a:lumOff val="25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화면제공</a:t>
                      </a:r>
                    </a:p>
                  </a:txBody>
                  <a:tcPr anchor="ctr">
                    <a:solidFill>
                      <a:schemeClr val="accent1">
                        <a:lumMod val="20000"/>
                        <a:lumOff val="80000"/>
                      </a:schemeClr>
                    </a:solidFill>
                  </a:tcPr>
                </a:tc>
                <a:extLst>
                  <a:ext uri="{0D108BD9-81ED-4DB2-BD59-A6C34878D82A}">
                    <a16:rowId xmlns:a16="http://schemas.microsoft.com/office/drawing/2014/main" val="562744968"/>
                  </a:ext>
                </a:extLst>
              </a:tr>
              <a:tr h="491264">
                <a:tc rowSpan="5">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a:t>
                      </a:r>
                    </a:p>
                  </a:txBody>
                  <a:tcPr anchor="ct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a:t>
                      </a:r>
                    </a:p>
                  </a:txBody>
                  <a:tcPr anchor="ctr">
                    <a:solidFill>
                      <a:schemeClr val="bg2"/>
                    </a:solidFill>
                  </a:tcPr>
                </a:tc>
                <a:tc>
                  <a:txBody>
                    <a:bodyPr/>
                    <a:lstStyle/>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baseline="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43743461"/>
                  </a:ext>
                </a:extLst>
              </a:tr>
              <a:tr h="491264">
                <a:tc vMerge="1">
                  <a:txBody>
                    <a:bodyPr/>
                    <a:lstStyle/>
                    <a:p>
                      <a:pPr latinLnBrk="1"/>
                      <a:endParaRPr lang="ko-KR" altLang="en-US"/>
                    </a:p>
                  </a:txBody>
                  <a:tcPr/>
                </a:tc>
                <a:tc rowSpan="3">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매니저 페이지</a:t>
                      </a:r>
                    </a:p>
                  </a:txBody>
                  <a:tcPr anchor="ctr">
                    <a:solidFill>
                      <a:schemeClr val="bg2"/>
                    </a:solidFill>
                  </a:tcPr>
                </a:tc>
                <a:tc rowSpan="2">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조회</a:t>
                      </a: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코드에 따른 리스트 조회</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756543319"/>
                  </a:ext>
                </a:extLst>
              </a:tr>
              <a:tr h="469152">
                <a:tc vMerge="1">
                  <a:txBody>
                    <a:bodyPr/>
                    <a:lstStyle/>
                    <a:p>
                      <a:pPr latinLnBrk="1"/>
                      <a:endParaRPr lang="ko-KR" altLang="en-US" dirty="0"/>
                    </a:p>
                  </a:txBody>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vMerge="1">
                  <a:txBody>
                    <a:bodyPr/>
                    <a:lstStyle/>
                    <a:p>
                      <a:pPr algn="ctr" latinLnBrk="1"/>
                      <a:endParaRPr lang="ko-KR" altLang="en-US" dirty="0">
                        <a:latin typeface="에스코어 드림 2 ExtraLight" panose="020B0600000101010101" charset="-127"/>
                        <a:ea typeface="에스코어 드림 2 ExtraLight" panose="020B0600000101010101" charset="-127"/>
                      </a:endParaRP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활동 내역</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p>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3670107855"/>
                  </a:ext>
                </a:extLst>
              </a:tr>
              <a:tr h="907976">
                <a:tc vMerge="1">
                  <a:txBody>
                    <a:bodyPr/>
                    <a:lstStyle/>
                    <a:p>
                      <a:pPr latinLnBrk="1"/>
                      <a:endParaRPr lang="ko-KR" altLang="en-US" dirty="0"/>
                    </a:p>
                  </a:txBody>
                  <a:tcPr/>
                </a:tc>
                <a:tc vMerge="1">
                  <a:txBody>
                    <a:bodyPr/>
                    <a:lstStyle/>
                    <a:p>
                      <a:pPr latinLnBrk="1"/>
                      <a:endParaRPr lang="ko-KR" altLang="en-US" dirty="0"/>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신고 처리</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접수된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해결한 유저 신고 관리</a:t>
                      </a: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204376543"/>
                  </a:ext>
                </a:extLst>
              </a:tr>
              <a:tr h="491264">
                <a:tc vMerge="1">
                  <a:txBody>
                    <a:bodyPr/>
                    <a:lstStyle/>
                    <a:p>
                      <a:pPr latinLnBrk="1"/>
                      <a:endParaRPr lang="ko-KR" altLang="en-US" dirty="0"/>
                    </a:p>
                  </a:txBody>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타 유저 정보</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latinLnBrk="1"/>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조회</a:t>
                      </a:r>
                    </a:p>
                  </a:txBody>
                  <a:tcPr anchor="ctr">
                    <a:solidFill>
                      <a:schemeClr val="bg2"/>
                    </a:solidFill>
                  </a:tcPr>
                </a:tc>
                <a:tc>
                  <a:txBody>
                    <a:bodyPr/>
                    <a:lstStyle/>
                    <a:p>
                      <a:pPr algn="ctr" latinLnBrk="1"/>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타 유저의 정보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Community</a:t>
                      </a:r>
                      <a:r>
                        <a:rPr lang="en-US" altLang="ko-KR"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latinLnBrk="1"/>
                      <a:r>
                        <a:rPr lang="ko-KR" altLang="en-US" sz="1400" baseline="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활동 내역 조회</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MyBatis</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tc>
                  <a:txBody>
                    <a:bodyPr/>
                    <a:lstStyle/>
                    <a:p>
                      <a:pPr algn="ctr" latinLnBrk="1"/>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solidFill>
                      <a:schemeClr val="bg2"/>
                    </a:solidFill>
                  </a:tcPr>
                </a:tc>
                <a:extLst>
                  <a:ext uri="{0D108BD9-81ED-4DB2-BD59-A6C34878D82A}">
                    <a16:rowId xmlns:a16="http://schemas.microsoft.com/office/drawing/2014/main" val="1373926476"/>
                  </a:ext>
                </a:extLst>
              </a:tr>
            </a:tbl>
          </a:graphicData>
        </a:graphic>
      </p:graphicFrame>
      <p:sp>
        <p:nvSpPr>
          <p:cNvPr id="18" name="직사각형 1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72563523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1"/>
            <a:ext cx="10438288"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cxnSp>
        <p:nvCxnSpPr>
          <p:cNvPr id="21" name="직선 화살표 연결선 20">
            <a:extLst>
              <a:ext uri="{FF2B5EF4-FFF2-40B4-BE49-F238E27FC236}">
                <a16:creationId xmlns:a16="http://schemas.microsoft.com/office/drawing/2014/main" id="{B0FD5658-F787-2407-5333-3989FC2561E7}"/>
              </a:ext>
            </a:extLst>
          </p:cNvPr>
          <p:cNvCxnSpPr>
            <a:cxnSpLocks/>
          </p:cNvCxnSpPr>
          <p:nvPr/>
        </p:nvCxnSpPr>
        <p:spPr>
          <a:xfrm>
            <a:off x="2898353" y="1697853"/>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0D3EA57B-D501-DD87-4BFA-1C86148A36A4}"/>
              </a:ext>
            </a:extLst>
          </p:cNvPr>
          <p:cNvGrpSpPr/>
          <p:nvPr/>
        </p:nvGrpSpPr>
        <p:grpSpPr>
          <a:xfrm>
            <a:off x="424382" y="3332931"/>
            <a:ext cx="1030519" cy="1158994"/>
            <a:chOff x="437040" y="1585788"/>
            <a:chExt cx="793051" cy="891921"/>
          </a:xfrm>
        </p:grpSpPr>
        <p:pic>
          <p:nvPicPr>
            <p:cNvPr id="32" name="그림 31">
              <a:extLst>
                <a:ext uri="{FF2B5EF4-FFF2-40B4-BE49-F238E27FC236}">
                  <a16:creationId xmlns:a16="http://schemas.microsoft.com/office/drawing/2014/main" id="{7213A9BC-0D02-D335-9789-C229F2F135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72421" y1="32564" x2="72421" y2="32564"/>
                        </a14:backgroundRemoval>
                      </a14:imgEffect>
                    </a14:imgLayer>
                  </a14:imgProps>
                </a:ext>
              </a:extLst>
            </a:blip>
            <a:stretch>
              <a:fillRect/>
            </a:stretch>
          </p:blipFill>
          <p:spPr>
            <a:xfrm>
              <a:off x="437040" y="1585788"/>
              <a:ext cx="793051" cy="681331"/>
            </a:xfrm>
            <a:prstGeom prst="rect">
              <a:avLst/>
            </a:prstGeom>
          </p:spPr>
        </p:pic>
        <p:sp>
          <p:nvSpPr>
            <p:cNvPr id="33" name="TextBox 32">
              <a:extLst>
                <a:ext uri="{FF2B5EF4-FFF2-40B4-BE49-F238E27FC236}">
                  <a16:creationId xmlns:a16="http://schemas.microsoft.com/office/drawing/2014/main" id="{EDC577D4-EBFA-18E5-62DF-3402F6B42C2C}"/>
                </a:ext>
              </a:extLst>
            </p:cNvPr>
            <p:cNvSpPr txBox="1"/>
            <p:nvPr/>
          </p:nvSpPr>
          <p:spPr>
            <a:xfrm>
              <a:off x="469864" y="2264540"/>
              <a:ext cx="739723" cy="213169"/>
            </a:xfrm>
            <a:prstGeom prst="rect">
              <a:avLst/>
            </a:prstGeom>
            <a:noFill/>
          </p:spPr>
          <p:txBody>
            <a:bodyPr wrap="square" rtlCol="0">
              <a:spAutoFit/>
            </a:bodyPr>
            <a:lstStyle/>
            <a:p>
              <a:pPr algn="ctr"/>
              <a:r>
                <a:rPr lang="en-US" altLang="ko-KR" sz="1200" b="1" dirty="0">
                  <a:solidFill>
                    <a:srgbClr val="655EF4"/>
                  </a:solidFill>
                </a:rPr>
                <a:t>Main</a:t>
              </a:r>
              <a:endParaRPr lang="ko-KR" altLang="en-US" sz="1200" b="1" dirty="0">
                <a:solidFill>
                  <a:srgbClr val="655EF4"/>
                </a:solidFill>
              </a:endParaRPr>
            </a:p>
          </p:txBody>
        </p:sp>
      </p:grpSp>
      <p:grpSp>
        <p:nvGrpSpPr>
          <p:cNvPr id="37" name="그룹 36">
            <a:extLst>
              <a:ext uri="{FF2B5EF4-FFF2-40B4-BE49-F238E27FC236}">
                <a16:creationId xmlns:a16="http://schemas.microsoft.com/office/drawing/2014/main" id="{377973B5-343B-C80C-77B7-77BCD9C770EF}"/>
              </a:ext>
            </a:extLst>
          </p:cNvPr>
          <p:cNvGrpSpPr/>
          <p:nvPr/>
        </p:nvGrpSpPr>
        <p:grpSpPr>
          <a:xfrm>
            <a:off x="2140772" y="1325316"/>
            <a:ext cx="660814" cy="877823"/>
            <a:chOff x="2281871" y="1630116"/>
            <a:chExt cx="660814" cy="877823"/>
          </a:xfrm>
        </p:grpSpPr>
        <p:pic>
          <p:nvPicPr>
            <p:cNvPr id="12" name="그림 11">
              <a:extLst>
                <a:ext uri="{FF2B5EF4-FFF2-40B4-BE49-F238E27FC236}">
                  <a16:creationId xmlns:a16="http://schemas.microsoft.com/office/drawing/2014/main" id="{74022AD7-3A6D-9F46-DA7C-D262B5DBEE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7303" y1="42510" x2="47303" y2="42510"/>
                        </a14:backgroundRemoval>
                      </a14:imgEffect>
                    </a14:imgLayer>
                  </a14:imgProps>
                </a:ext>
              </a:extLst>
            </a:blip>
            <a:stretch>
              <a:fillRect/>
            </a:stretch>
          </p:blipFill>
          <p:spPr>
            <a:xfrm>
              <a:off x="2281871" y="1630116"/>
              <a:ext cx="660814" cy="677266"/>
            </a:xfrm>
            <a:prstGeom prst="rect">
              <a:avLst/>
            </a:prstGeom>
          </p:spPr>
        </p:pic>
        <p:sp>
          <p:nvSpPr>
            <p:cNvPr id="34" name="TextBox 33">
              <a:extLst>
                <a:ext uri="{FF2B5EF4-FFF2-40B4-BE49-F238E27FC236}">
                  <a16:creationId xmlns:a16="http://schemas.microsoft.com/office/drawing/2014/main" id="{6F72EC8C-5DC7-7141-B3C8-3F6830AF1C18}"/>
                </a:ext>
              </a:extLst>
            </p:cNvPr>
            <p:cNvSpPr txBox="1"/>
            <p:nvPr/>
          </p:nvSpPr>
          <p:spPr>
            <a:xfrm>
              <a:off x="2351850" y="2230940"/>
              <a:ext cx="546503" cy="276999"/>
            </a:xfrm>
            <a:prstGeom prst="rect">
              <a:avLst/>
            </a:prstGeom>
            <a:noFill/>
          </p:spPr>
          <p:txBody>
            <a:bodyPr wrap="square" rtlCol="0">
              <a:spAutoFit/>
            </a:bodyPr>
            <a:lstStyle/>
            <a:p>
              <a:pPr algn="ctr"/>
              <a:r>
                <a:rPr lang="en-US" altLang="ko-KR" sz="1200" b="1" dirty="0">
                  <a:solidFill>
                    <a:srgbClr val="655EF4"/>
                  </a:solidFill>
                </a:rPr>
                <a:t>User</a:t>
              </a:r>
              <a:endParaRPr lang="ko-KR" altLang="en-US" sz="1200" b="1" dirty="0">
                <a:solidFill>
                  <a:srgbClr val="655EF4"/>
                </a:solidFill>
              </a:endParaRPr>
            </a:p>
          </p:txBody>
        </p:sp>
      </p:grpSp>
      <p:sp>
        <p:nvSpPr>
          <p:cNvPr id="42" name="TextBox 41">
            <a:extLst>
              <a:ext uri="{FF2B5EF4-FFF2-40B4-BE49-F238E27FC236}">
                <a16:creationId xmlns:a16="http://schemas.microsoft.com/office/drawing/2014/main" id="{F69CAEA3-F06F-B6C1-982E-DB9748B6C279}"/>
              </a:ext>
            </a:extLst>
          </p:cNvPr>
          <p:cNvSpPr txBox="1"/>
          <p:nvPr/>
        </p:nvSpPr>
        <p:spPr>
          <a:xfrm>
            <a:off x="2825022" y="1740972"/>
            <a:ext cx="1103691" cy="600164"/>
          </a:xfrm>
          <a:prstGeom prst="rect">
            <a:avLst/>
          </a:prstGeom>
          <a:noFill/>
        </p:spPr>
        <p:txBody>
          <a:bodyPr wrap="square" rtlCol="0">
            <a:spAutoFit/>
          </a:bodyPr>
          <a:lstStyle/>
          <a:p>
            <a:pPr algn="ctr"/>
            <a:r>
              <a:rPr lang="en-US" altLang="ko-KR" sz="1100" dirty="0"/>
              <a:t>Join page</a:t>
            </a:r>
          </a:p>
          <a:p>
            <a:pPr algn="ctr"/>
            <a:r>
              <a:rPr lang="ko-KR" altLang="en-US" sz="1100" dirty="0"/>
              <a:t>이메일 인증</a:t>
            </a:r>
            <a:endParaRPr lang="en-US" altLang="ko-KR" sz="1100" dirty="0"/>
          </a:p>
          <a:p>
            <a:pPr algn="ctr"/>
            <a:r>
              <a:rPr lang="ko-KR" altLang="en-US" sz="1100" dirty="0"/>
              <a:t>을 통한 가입</a:t>
            </a:r>
            <a:endParaRPr lang="en-US" altLang="ko-KR" sz="1100" dirty="0"/>
          </a:p>
        </p:txBody>
      </p:sp>
      <p:cxnSp>
        <p:nvCxnSpPr>
          <p:cNvPr id="43" name="직선 화살표 연결선 42">
            <a:extLst>
              <a:ext uri="{FF2B5EF4-FFF2-40B4-BE49-F238E27FC236}">
                <a16:creationId xmlns:a16="http://schemas.microsoft.com/office/drawing/2014/main" id="{D160F984-CC6D-9E5C-F835-606F09D78EAA}"/>
              </a:ext>
            </a:extLst>
          </p:cNvPr>
          <p:cNvCxnSpPr>
            <a:cxnSpLocks/>
          </p:cNvCxnSpPr>
          <p:nvPr/>
        </p:nvCxnSpPr>
        <p:spPr>
          <a:xfrm>
            <a:off x="4952290"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7B4C794-8900-E360-113E-BCB7FFDF6C50}"/>
              </a:ext>
            </a:extLst>
          </p:cNvPr>
          <p:cNvCxnSpPr>
            <a:cxnSpLocks/>
          </p:cNvCxnSpPr>
          <p:nvPr/>
        </p:nvCxnSpPr>
        <p:spPr>
          <a:xfrm>
            <a:off x="6837630"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62" name="그룹 61">
            <a:extLst>
              <a:ext uri="{FF2B5EF4-FFF2-40B4-BE49-F238E27FC236}">
                <a16:creationId xmlns:a16="http://schemas.microsoft.com/office/drawing/2014/main" id="{BE88E679-3D2C-BD4B-9924-01DD502E80CA}"/>
              </a:ext>
            </a:extLst>
          </p:cNvPr>
          <p:cNvGrpSpPr/>
          <p:nvPr/>
        </p:nvGrpSpPr>
        <p:grpSpPr>
          <a:xfrm>
            <a:off x="5959544" y="1234103"/>
            <a:ext cx="723288" cy="892438"/>
            <a:chOff x="4032866" y="1602420"/>
            <a:chExt cx="723288" cy="892438"/>
          </a:xfrm>
        </p:grpSpPr>
        <p:pic>
          <p:nvPicPr>
            <p:cNvPr id="60" name="그림 59">
              <a:extLst>
                <a:ext uri="{FF2B5EF4-FFF2-40B4-BE49-F238E27FC236}">
                  <a16:creationId xmlns:a16="http://schemas.microsoft.com/office/drawing/2014/main" id="{46591D80-3C64-DD4D-1AF9-2EEC2C5B5CA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61" name="TextBox 60">
              <a:extLst>
                <a:ext uri="{FF2B5EF4-FFF2-40B4-BE49-F238E27FC236}">
                  <a16:creationId xmlns:a16="http://schemas.microsoft.com/office/drawing/2014/main" id="{B027DD52-3A83-92A2-522B-D083F49F0461}"/>
                </a:ext>
              </a:extLst>
            </p:cNvPr>
            <p:cNvSpPr txBox="1"/>
            <p:nvPr/>
          </p:nvSpPr>
          <p:spPr>
            <a:xfrm>
              <a:off x="4143825" y="2217859"/>
              <a:ext cx="546503" cy="276999"/>
            </a:xfrm>
            <a:prstGeom prst="rect">
              <a:avLst/>
            </a:prstGeom>
            <a:noFill/>
          </p:spPr>
          <p:txBody>
            <a:bodyPr wrap="square" rtlCol="0">
              <a:spAutoFit/>
            </a:bodyPr>
            <a:lstStyle/>
            <a:p>
              <a:pPr algn="ctr"/>
              <a:r>
                <a:rPr lang="en-US" altLang="ko-KR" sz="1200" b="1" dirty="0">
                  <a:solidFill>
                    <a:srgbClr val="655EF4"/>
                  </a:solidFill>
                </a:rPr>
                <a:t>login</a:t>
              </a:r>
              <a:endParaRPr lang="ko-KR" altLang="en-US" sz="1200" b="1" dirty="0">
                <a:solidFill>
                  <a:srgbClr val="655EF4"/>
                </a:solidFill>
              </a:endParaRPr>
            </a:p>
          </p:txBody>
        </p:sp>
      </p:grpSp>
      <p:pic>
        <p:nvPicPr>
          <p:cNvPr id="1026" name="Picture 2" descr="Monochrome icon">
            <a:extLst>
              <a:ext uri="{FF2B5EF4-FFF2-40B4-BE49-F238E27FC236}">
                <a16:creationId xmlns:a16="http://schemas.microsoft.com/office/drawing/2014/main" id="{95276FAA-61FF-9ACC-1C82-68B4E5601D28}"/>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35000" y1="61700" x2="35000" y2="61700"/>
                        <a14:foregroundMark x1="56500" y1="57800" x2="56500" y2="57800"/>
                      </a14:backgroundRemoval>
                    </a14:imgEffect>
                  </a14:imgLayer>
                </a14:imgProps>
              </a:ext>
              <a:ext uri="{28A0092B-C50C-407E-A947-70E740481C1C}">
                <a14:useLocalDpi xmlns:a14="http://schemas.microsoft.com/office/drawing/2010/main" val="0"/>
              </a:ext>
            </a:extLst>
          </a:blip>
          <a:srcRect/>
          <a:stretch>
            <a:fillRect/>
          </a:stretch>
        </p:blipFill>
        <p:spPr bwMode="auto">
          <a:xfrm>
            <a:off x="3928714" y="1141538"/>
            <a:ext cx="952224" cy="9522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FA963CCB-348E-A248-CE47-66CEF7F7D076}"/>
              </a:ext>
            </a:extLst>
          </p:cNvPr>
          <p:cNvGrpSpPr/>
          <p:nvPr/>
        </p:nvGrpSpPr>
        <p:grpSpPr>
          <a:xfrm>
            <a:off x="7742927" y="1211631"/>
            <a:ext cx="2035784" cy="987919"/>
            <a:chOff x="7669904" y="1516431"/>
            <a:chExt cx="2035784" cy="987919"/>
          </a:xfrm>
        </p:grpSpPr>
        <p:grpSp>
          <p:nvGrpSpPr>
            <p:cNvPr id="6" name="그룹 5">
              <a:extLst>
                <a:ext uri="{FF2B5EF4-FFF2-40B4-BE49-F238E27FC236}">
                  <a16:creationId xmlns:a16="http://schemas.microsoft.com/office/drawing/2014/main" id="{B83FC2EA-3A23-3844-CD0A-304C95DD3DB8}"/>
                </a:ext>
              </a:extLst>
            </p:cNvPr>
            <p:cNvGrpSpPr/>
            <p:nvPr/>
          </p:nvGrpSpPr>
          <p:grpSpPr>
            <a:xfrm>
              <a:off x="7669904" y="1516431"/>
              <a:ext cx="968568" cy="937381"/>
              <a:chOff x="7701659" y="1542886"/>
              <a:chExt cx="968568" cy="937381"/>
            </a:xfrm>
          </p:grpSpPr>
          <p:pic>
            <p:nvPicPr>
              <p:cNvPr id="4" name="Picture 2" descr="My-Page Icons - Free SVG &amp; PNG My-Page Images - Noun Project">
                <a:extLst>
                  <a:ext uri="{FF2B5EF4-FFF2-40B4-BE49-F238E27FC236}">
                    <a16:creationId xmlns:a16="http://schemas.microsoft.com/office/drawing/2014/main" id="{2FFECC14-4807-4FF8-2D0A-5F5BF77F811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99848" y="1542886"/>
                <a:ext cx="772190" cy="7721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0A20D4-7164-3DFD-EA8E-054BD7E92654}"/>
                  </a:ext>
                </a:extLst>
              </p:cNvPr>
              <p:cNvSpPr txBox="1"/>
              <p:nvPr/>
            </p:nvSpPr>
            <p:spPr>
              <a:xfrm>
                <a:off x="7701659" y="2203268"/>
                <a:ext cx="968568" cy="276999"/>
              </a:xfrm>
              <a:prstGeom prst="rect">
                <a:avLst/>
              </a:prstGeom>
              <a:noFill/>
            </p:spPr>
            <p:txBody>
              <a:bodyPr wrap="square" rtlCol="0">
                <a:spAutoFit/>
              </a:bodyPr>
              <a:lstStyle/>
              <a:p>
                <a:pPr algn="ctr"/>
                <a:r>
                  <a:rPr lang="en-US" altLang="ko-KR" sz="1200" b="1" dirty="0">
                    <a:solidFill>
                      <a:srgbClr val="655EF4"/>
                    </a:solidFill>
                  </a:rPr>
                  <a:t>My page</a:t>
                </a:r>
                <a:endParaRPr lang="ko-KR" altLang="en-US" sz="1200" b="1" dirty="0">
                  <a:solidFill>
                    <a:srgbClr val="655EF4"/>
                  </a:solidFill>
                </a:endParaRPr>
              </a:p>
            </p:txBody>
          </p:sp>
        </p:grpSp>
        <p:sp>
          <p:nvSpPr>
            <p:cNvPr id="7" name="TextBox 6">
              <a:extLst>
                <a:ext uri="{FF2B5EF4-FFF2-40B4-BE49-F238E27FC236}">
                  <a16:creationId xmlns:a16="http://schemas.microsoft.com/office/drawing/2014/main" id="{2C021F60-A720-550A-51C0-D4D931EB61A7}"/>
                </a:ext>
              </a:extLst>
            </p:cNvPr>
            <p:cNvSpPr txBox="1"/>
            <p:nvPr/>
          </p:nvSpPr>
          <p:spPr>
            <a:xfrm>
              <a:off x="8640868" y="2073463"/>
              <a:ext cx="1064820" cy="430887"/>
            </a:xfrm>
            <a:prstGeom prst="rect">
              <a:avLst/>
            </a:prstGeom>
            <a:noFill/>
          </p:spPr>
          <p:txBody>
            <a:bodyPr wrap="square" rtlCol="0">
              <a:spAutoFit/>
            </a:bodyPr>
            <a:lstStyle/>
            <a:p>
              <a:pPr algn="ctr"/>
              <a:r>
                <a:rPr lang="ko-KR" altLang="en-US" sz="1100" dirty="0"/>
                <a:t>정보 수정</a:t>
              </a:r>
              <a:endParaRPr lang="en-US" altLang="ko-KR" sz="1100" dirty="0"/>
            </a:p>
            <a:p>
              <a:pPr algn="ctr"/>
              <a:r>
                <a:rPr lang="ko-KR" altLang="en-US" sz="1100" dirty="0"/>
                <a:t>정보 조회</a:t>
              </a:r>
              <a:endParaRPr lang="en-US" altLang="ko-KR" sz="1100" dirty="0"/>
            </a:p>
          </p:txBody>
        </p:sp>
      </p:grpSp>
      <p:sp>
        <p:nvSpPr>
          <p:cNvPr id="10" name="TextBox 9">
            <a:extLst>
              <a:ext uri="{FF2B5EF4-FFF2-40B4-BE49-F238E27FC236}">
                <a16:creationId xmlns:a16="http://schemas.microsoft.com/office/drawing/2014/main" id="{835F6E95-4D0D-5D56-9EF2-B326EED196D9}"/>
              </a:ext>
            </a:extLst>
          </p:cNvPr>
          <p:cNvSpPr txBox="1"/>
          <p:nvPr/>
        </p:nvSpPr>
        <p:spPr>
          <a:xfrm>
            <a:off x="4023228" y="1926139"/>
            <a:ext cx="739723" cy="276999"/>
          </a:xfrm>
          <a:prstGeom prst="rect">
            <a:avLst/>
          </a:prstGeom>
          <a:noFill/>
        </p:spPr>
        <p:txBody>
          <a:bodyPr wrap="square" rtlCol="0">
            <a:spAutoFit/>
          </a:bodyPr>
          <a:lstStyle/>
          <a:p>
            <a:pPr algn="ctr"/>
            <a:r>
              <a:rPr lang="en-US" altLang="ko-KR" sz="1200" b="1" dirty="0">
                <a:solidFill>
                  <a:srgbClr val="655EF4"/>
                </a:solidFill>
              </a:rPr>
              <a:t>Sign up</a:t>
            </a:r>
            <a:endParaRPr lang="ko-KR" altLang="en-US" sz="1200" b="1" dirty="0">
              <a:solidFill>
                <a:srgbClr val="655EF4"/>
              </a:solidFill>
            </a:endParaRPr>
          </a:p>
        </p:txBody>
      </p:sp>
      <p:sp>
        <p:nvSpPr>
          <p:cNvPr id="11" name="TextBox 10">
            <a:extLst>
              <a:ext uri="{FF2B5EF4-FFF2-40B4-BE49-F238E27FC236}">
                <a16:creationId xmlns:a16="http://schemas.microsoft.com/office/drawing/2014/main" id="{0C281012-DA91-9FCC-90DE-244D24495F4D}"/>
              </a:ext>
            </a:extLst>
          </p:cNvPr>
          <p:cNvSpPr txBox="1"/>
          <p:nvPr/>
        </p:nvSpPr>
        <p:spPr>
          <a:xfrm>
            <a:off x="4821401" y="1764556"/>
            <a:ext cx="1103691" cy="600164"/>
          </a:xfrm>
          <a:prstGeom prst="rect">
            <a:avLst/>
          </a:prstGeom>
          <a:noFill/>
        </p:spPr>
        <p:txBody>
          <a:bodyPr wrap="square" rtlCol="0">
            <a:spAutoFit/>
          </a:bodyPr>
          <a:lstStyle/>
          <a:p>
            <a:pPr algn="ctr"/>
            <a:r>
              <a:rPr lang="en-US" altLang="ko-KR" sz="1100" dirty="0"/>
              <a:t>login page</a:t>
            </a:r>
          </a:p>
          <a:p>
            <a:pPr algn="ctr"/>
            <a:r>
              <a:rPr lang="ko-KR" altLang="en-US" sz="1100" dirty="0"/>
              <a:t>카카오 로그인</a:t>
            </a:r>
            <a:endParaRPr lang="en-US" altLang="ko-KR" sz="1100" dirty="0"/>
          </a:p>
          <a:p>
            <a:pPr algn="ctr"/>
            <a:r>
              <a:rPr lang="ko-KR" altLang="en-US" sz="1100" dirty="0"/>
              <a:t>페이지 로그인</a:t>
            </a:r>
            <a:endParaRPr lang="en-US" altLang="ko-KR" sz="1100" dirty="0"/>
          </a:p>
        </p:txBody>
      </p:sp>
      <p:cxnSp>
        <p:nvCxnSpPr>
          <p:cNvPr id="13" name="직선 화살표 연결선 12">
            <a:extLst>
              <a:ext uri="{FF2B5EF4-FFF2-40B4-BE49-F238E27FC236}">
                <a16:creationId xmlns:a16="http://schemas.microsoft.com/office/drawing/2014/main" id="{7C059B2B-2BA0-3009-90B2-C78732ED870E}"/>
              </a:ext>
            </a:extLst>
          </p:cNvPr>
          <p:cNvCxnSpPr>
            <a:cxnSpLocks/>
          </p:cNvCxnSpPr>
          <p:nvPr/>
        </p:nvCxnSpPr>
        <p:spPr>
          <a:xfrm>
            <a:off x="8782269"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id="{DEF824E9-4274-91A2-DC6E-DFDE672E9B77}"/>
              </a:ext>
            </a:extLst>
          </p:cNvPr>
          <p:cNvGrpSpPr/>
          <p:nvPr/>
        </p:nvGrpSpPr>
        <p:grpSpPr>
          <a:xfrm>
            <a:off x="926511" y="1697853"/>
            <a:ext cx="1174939" cy="1630724"/>
            <a:chOff x="926511" y="2002653"/>
            <a:chExt cx="1174939" cy="1630724"/>
          </a:xfrm>
        </p:grpSpPr>
        <p:cxnSp>
          <p:nvCxnSpPr>
            <p:cNvPr id="35" name="직선 화살표 연결선 34">
              <a:extLst>
                <a:ext uri="{FF2B5EF4-FFF2-40B4-BE49-F238E27FC236}">
                  <a16:creationId xmlns:a16="http://schemas.microsoft.com/office/drawing/2014/main" id="{B88312FB-BE5E-CB3D-F218-2EAB869B7EF4}"/>
                </a:ext>
              </a:extLst>
            </p:cNvPr>
            <p:cNvCxnSpPr>
              <a:cxnSpLocks/>
            </p:cNvCxnSpPr>
            <p:nvPr/>
          </p:nvCxnSpPr>
          <p:spPr>
            <a:xfrm>
              <a:off x="926511" y="2002653"/>
              <a:ext cx="1174939"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21B206F5-DE78-3209-991C-FF30381FD43C}"/>
                </a:ext>
              </a:extLst>
            </p:cNvPr>
            <p:cNvCxnSpPr/>
            <p:nvPr/>
          </p:nvCxnSpPr>
          <p:spPr>
            <a:xfrm>
              <a:off x="926511" y="2002653"/>
              <a:ext cx="0" cy="1630724"/>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30" name="그룹 29">
            <a:extLst>
              <a:ext uri="{FF2B5EF4-FFF2-40B4-BE49-F238E27FC236}">
                <a16:creationId xmlns:a16="http://schemas.microsoft.com/office/drawing/2014/main" id="{007F6D7C-ED19-D6AE-F0FE-C09C0778EA29}"/>
              </a:ext>
            </a:extLst>
          </p:cNvPr>
          <p:cNvGrpSpPr/>
          <p:nvPr/>
        </p:nvGrpSpPr>
        <p:grpSpPr>
          <a:xfrm>
            <a:off x="939642" y="4491925"/>
            <a:ext cx="1174939" cy="1519273"/>
            <a:chOff x="926511" y="2114104"/>
            <a:chExt cx="1174939" cy="1519273"/>
          </a:xfrm>
        </p:grpSpPr>
        <p:cxnSp>
          <p:nvCxnSpPr>
            <p:cNvPr id="31" name="직선 화살표 연결선 30">
              <a:extLst>
                <a:ext uri="{FF2B5EF4-FFF2-40B4-BE49-F238E27FC236}">
                  <a16:creationId xmlns:a16="http://schemas.microsoft.com/office/drawing/2014/main" id="{BB640669-6A2D-4662-3B99-48E03818A683}"/>
                </a:ext>
              </a:extLst>
            </p:cNvPr>
            <p:cNvCxnSpPr>
              <a:cxnSpLocks/>
            </p:cNvCxnSpPr>
            <p:nvPr/>
          </p:nvCxnSpPr>
          <p:spPr>
            <a:xfrm>
              <a:off x="926511" y="3633377"/>
              <a:ext cx="1174939"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138465C-C424-585B-CB91-FC9310CA88DD}"/>
                </a:ext>
              </a:extLst>
            </p:cNvPr>
            <p:cNvCxnSpPr>
              <a:cxnSpLocks/>
              <a:stCxn id="33" idx="2"/>
            </p:cNvCxnSpPr>
            <p:nvPr/>
          </p:nvCxnSpPr>
          <p:spPr>
            <a:xfrm flipH="1">
              <a:off x="926511" y="2114104"/>
              <a:ext cx="8005" cy="1519273"/>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39" name="그룹 38">
            <a:extLst>
              <a:ext uri="{FF2B5EF4-FFF2-40B4-BE49-F238E27FC236}">
                <a16:creationId xmlns:a16="http://schemas.microsoft.com/office/drawing/2014/main" id="{4A9B3E4D-FDE3-CB63-FDF3-172120097984}"/>
              </a:ext>
            </a:extLst>
          </p:cNvPr>
          <p:cNvGrpSpPr/>
          <p:nvPr/>
        </p:nvGrpSpPr>
        <p:grpSpPr>
          <a:xfrm>
            <a:off x="2114581" y="5546159"/>
            <a:ext cx="886452" cy="797318"/>
            <a:chOff x="2213981" y="1630116"/>
            <a:chExt cx="886452" cy="797318"/>
          </a:xfrm>
        </p:grpSpPr>
        <p:pic>
          <p:nvPicPr>
            <p:cNvPr id="40" name="그림 39">
              <a:extLst>
                <a:ext uri="{FF2B5EF4-FFF2-40B4-BE49-F238E27FC236}">
                  <a16:creationId xmlns:a16="http://schemas.microsoft.com/office/drawing/2014/main" id="{29F94310-7998-9EA4-ECB1-3821AEC4DDD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7303" y1="42510" x2="47303" y2="42510"/>
                        </a14:backgroundRemoval>
                      </a14:imgEffect>
                    </a14:imgLayer>
                  </a14:imgProps>
                </a:ext>
              </a:extLst>
            </a:blip>
            <a:stretch>
              <a:fillRect/>
            </a:stretch>
          </p:blipFill>
          <p:spPr>
            <a:xfrm>
              <a:off x="2281871" y="1630116"/>
              <a:ext cx="660814" cy="677266"/>
            </a:xfrm>
            <a:prstGeom prst="rect">
              <a:avLst/>
            </a:prstGeom>
          </p:spPr>
        </p:pic>
        <p:sp>
          <p:nvSpPr>
            <p:cNvPr id="41" name="TextBox 40">
              <a:extLst>
                <a:ext uri="{FF2B5EF4-FFF2-40B4-BE49-F238E27FC236}">
                  <a16:creationId xmlns:a16="http://schemas.microsoft.com/office/drawing/2014/main" id="{87A1812C-54A9-AA9D-36D8-BFE3CEACDBD7}"/>
                </a:ext>
              </a:extLst>
            </p:cNvPr>
            <p:cNvSpPr txBox="1"/>
            <p:nvPr/>
          </p:nvSpPr>
          <p:spPr>
            <a:xfrm>
              <a:off x="2213981" y="2150435"/>
              <a:ext cx="886452" cy="276999"/>
            </a:xfrm>
            <a:prstGeom prst="rect">
              <a:avLst/>
            </a:prstGeom>
            <a:noFill/>
          </p:spPr>
          <p:txBody>
            <a:bodyPr wrap="square" rtlCol="0">
              <a:spAutoFit/>
            </a:bodyPr>
            <a:lstStyle/>
            <a:p>
              <a:pPr algn="ctr"/>
              <a:r>
                <a:rPr lang="en-US" altLang="ko-KR" sz="1200" b="1" dirty="0">
                  <a:solidFill>
                    <a:srgbClr val="655EF4"/>
                  </a:solidFill>
                </a:rPr>
                <a:t>Member</a:t>
              </a:r>
              <a:endParaRPr lang="ko-KR" altLang="en-US" sz="1200" b="1" dirty="0">
                <a:solidFill>
                  <a:srgbClr val="655EF4"/>
                </a:solidFill>
              </a:endParaRPr>
            </a:p>
          </p:txBody>
        </p:sp>
      </p:grpSp>
      <p:sp>
        <p:nvSpPr>
          <p:cNvPr id="45" name="TextBox 44">
            <a:extLst>
              <a:ext uri="{FF2B5EF4-FFF2-40B4-BE49-F238E27FC236}">
                <a16:creationId xmlns:a16="http://schemas.microsoft.com/office/drawing/2014/main" id="{495872AF-8412-9100-F8AE-454A3AA4EB85}"/>
              </a:ext>
            </a:extLst>
          </p:cNvPr>
          <p:cNvSpPr txBox="1"/>
          <p:nvPr/>
        </p:nvSpPr>
        <p:spPr>
          <a:xfrm>
            <a:off x="966917" y="6039286"/>
            <a:ext cx="1103691" cy="261610"/>
          </a:xfrm>
          <a:prstGeom prst="rect">
            <a:avLst/>
          </a:prstGeom>
          <a:noFill/>
        </p:spPr>
        <p:txBody>
          <a:bodyPr wrap="square" rtlCol="0">
            <a:spAutoFit/>
          </a:bodyPr>
          <a:lstStyle/>
          <a:p>
            <a:pPr algn="ctr"/>
            <a:r>
              <a:rPr lang="en-US" altLang="ko-KR" sz="1100" dirty="0"/>
              <a:t>TODO </a:t>
            </a:r>
            <a:r>
              <a:rPr lang="ko-KR" altLang="en-US" sz="1100" dirty="0"/>
              <a:t>로그인</a:t>
            </a:r>
            <a:endParaRPr lang="en-US" altLang="ko-KR" sz="1100" dirty="0"/>
          </a:p>
        </p:txBody>
      </p:sp>
      <p:cxnSp>
        <p:nvCxnSpPr>
          <p:cNvPr id="47" name="직선 화살표 연결선 46">
            <a:extLst>
              <a:ext uri="{FF2B5EF4-FFF2-40B4-BE49-F238E27FC236}">
                <a16:creationId xmlns:a16="http://schemas.microsoft.com/office/drawing/2014/main" id="{0448AB77-3DEA-8CC1-6895-0362B2D958F8}"/>
              </a:ext>
            </a:extLst>
          </p:cNvPr>
          <p:cNvCxnSpPr>
            <a:cxnSpLocks/>
          </p:cNvCxnSpPr>
          <p:nvPr/>
        </p:nvCxnSpPr>
        <p:spPr>
          <a:xfrm>
            <a:off x="2972745" y="6011198"/>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pic>
        <p:nvPicPr>
          <p:cNvPr id="56" name="그림 55">
            <a:extLst>
              <a:ext uri="{FF2B5EF4-FFF2-40B4-BE49-F238E27FC236}">
                <a16:creationId xmlns:a16="http://schemas.microsoft.com/office/drawing/2014/main" id="{11D6FEA6-7851-19A2-356B-8967C76911F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036" b="89979" l="9888" r="92360">
                        <a14:foregroundMark x1="92360" y1="29851" x2="92360" y2="29851"/>
                        <a14:foregroundMark x1="30337" y1="74840" x2="30337" y2="74840"/>
                        <a14:foregroundMark x1="44944" y1="74627" x2="44944" y2="74627"/>
                        <a14:foregroundMark x1="45618" y1="62687" x2="45618" y2="62687"/>
                        <a14:foregroundMark x1="31011" y1="59062" x2="31011" y2="59062"/>
                        <a14:foregroundMark x1="31236" y1="46695" x2="31236" y2="46695"/>
                        <a14:foregroundMark x1="42921" y1="48614" x2="42921" y2="48614"/>
                        <a14:foregroundMark x1="46067" y1="36674" x2="46067" y2="36674"/>
                        <a14:foregroundMark x1="31011" y1="33262" x2="31011" y2="33262"/>
                        <a14:foregroundMark x1="30337" y1="7463" x2="30337" y2="7463"/>
                        <a14:foregroundMark x1="50787" y1="7676" x2="50787" y2="7676"/>
                        <a14:foregroundMark x1="64494" y1="7036" x2="64494" y2="7036"/>
                      </a14:backgroundRemoval>
                    </a14:imgEffect>
                  </a14:imgLayer>
                </a14:imgProps>
              </a:ext>
            </a:extLst>
          </a:blip>
          <a:stretch>
            <a:fillRect/>
          </a:stretch>
        </p:blipFill>
        <p:spPr>
          <a:xfrm>
            <a:off x="4105043" y="5572463"/>
            <a:ext cx="639802" cy="674308"/>
          </a:xfrm>
          <a:prstGeom prst="rect">
            <a:avLst/>
          </a:prstGeom>
        </p:spPr>
      </p:pic>
      <p:sp>
        <p:nvSpPr>
          <p:cNvPr id="57" name="TextBox 56">
            <a:extLst>
              <a:ext uri="{FF2B5EF4-FFF2-40B4-BE49-F238E27FC236}">
                <a16:creationId xmlns:a16="http://schemas.microsoft.com/office/drawing/2014/main" id="{55A42475-95D5-A380-2197-CC0C1BCD5F99}"/>
              </a:ext>
            </a:extLst>
          </p:cNvPr>
          <p:cNvSpPr txBox="1"/>
          <p:nvPr/>
        </p:nvSpPr>
        <p:spPr>
          <a:xfrm>
            <a:off x="3949863" y="6162396"/>
            <a:ext cx="886452" cy="276999"/>
          </a:xfrm>
          <a:prstGeom prst="rect">
            <a:avLst/>
          </a:prstGeom>
          <a:noFill/>
        </p:spPr>
        <p:txBody>
          <a:bodyPr wrap="square" rtlCol="0">
            <a:spAutoFit/>
          </a:bodyPr>
          <a:lstStyle/>
          <a:p>
            <a:pPr algn="ctr"/>
            <a:r>
              <a:rPr lang="ko-KR" altLang="en-US" sz="1200" b="1" dirty="0">
                <a:solidFill>
                  <a:srgbClr val="655EF4"/>
                </a:solidFill>
              </a:rPr>
              <a:t>성향검사</a:t>
            </a:r>
          </a:p>
        </p:txBody>
      </p:sp>
      <p:cxnSp>
        <p:nvCxnSpPr>
          <p:cNvPr id="58" name="직선 화살표 연결선 57">
            <a:extLst>
              <a:ext uri="{FF2B5EF4-FFF2-40B4-BE49-F238E27FC236}">
                <a16:creationId xmlns:a16="http://schemas.microsoft.com/office/drawing/2014/main" id="{8CC4CD5F-5F03-4A44-91AF-EDC174E08DF0}"/>
              </a:ext>
            </a:extLst>
          </p:cNvPr>
          <p:cNvCxnSpPr>
            <a:cxnSpLocks/>
          </p:cNvCxnSpPr>
          <p:nvPr/>
        </p:nvCxnSpPr>
        <p:spPr>
          <a:xfrm>
            <a:off x="4880938" y="6011198"/>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pic>
        <p:nvPicPr>
          <p:cNvPr id="1027" name="그림 1026">
            <a:extLst>
              <a:ext uri="{FF2B5EF4-FFF2-40B4-BE49-F238E27FC236}">
                <a16:creationId xmlns:a16="http://schemas.microsoft.com/office/drawing/2014/main" id="{5AAFECA7-0BCD-66E0-3D96-A763BCC16DA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824" b="95023" l="9847" r="93217">
                        <a14:foregroundMark x1="20350" y1="8824" x2="20350" y2="8824"/>
                        <a14:foregroundMark x1="24070" y1="95023" x2="24070" y2="95023"/>
                        <a14:foregroundMark x1="93217" y1="93891" x2="93217" y2="93891"/>
                        <a14:foregroundMark x1="76805" y1="64027" x2="76805" y2="64027"/>
                        <a14:foregroundMark x1="43107" y1="56561" x2="43107" y2="56561"/>
                        <a14:foregroundMark x1="41357" y1="29638" x2="41357" y2="29638"/>
                        <a14:foregroundMark x1="44420" y1="19910" x2="44420" y2="19910"/>
                        <a14:foregroundMark x1="72867" y1="33937" x2="72867" y2="33937"/>
                        <a14:foregroundMark x1="73742" y1="42308" x2="73742" y2="42308"/>
                        <a14:foregroundMark x1="85996" y1="47285" x2="85996" y2="47285"/>
                      </a14:backgroundRemoval>
                    </a14:imgEffect>
                  </a14:imgLayer>
                </a14:imgProps>
              </a:ext>
            </a:extLst>
          </a:blip>
          <a:stretch>
            <a:fillRect/>
          </a:stretch>
        </p:blipFill>
        <p:spPr>
          <a:xfrm>
            <a:off x="5884662" y="5538039"/>
            <a:ext cx="743994" cy="719575"/>
          </a:xfrm>
          <a:prstGeom prst="rect">
            <a:avLst/>
          </a:prstGeom>
        </p:spPr>
      </p:pic>
      <p:sp>
        <p:nvSpPr>
          <p:cNvPr id="1028" name="TextBox 1027">
            <a:extLst>
              <a:ext uri="{FF2B5EF4-FFF2-40B4-BE49-F238E27FC236}">
                <a16:creationId xmlns:a16="http://schemas.microsoft.com/office/drawing/2014/main" id="{F28206BD-7131-EC26-9F61-51F79DEC0C82}"/>
              </a:ext>
            </a:extLst>
          </p:cNvPr>
          <p:cNvSpPr txBox="1"/>
          <p:nvPr/>
        </p:nvSpPr>
        <p:spPr>
          <a:xfrm>
            <a:off x="5813433" y="6246771"/>
            <a:ext cx="886452" cy="276999"/>
          </a:xfrm>
          <a:prstGeom prst="rect">
            <a:avLst/>
          </a:prstGeom>
          <a:noFill/>
        </p:spPr>
        <p:txBody>
          <a:bodyPr wrap="square" rtlCol="0">
            <a:spAutoFit/>
          </a:bodyPr>
          <a:lstStyle/>
          <a:p>
            <a:pPr algn="ctr"/>
            <a:r>
              <a:rPr lang="ko-KR" altLang="en-US" sz="1200" b="1" dirty="0">
                <a:solidFill>
                  <a:srgbClr val="655EF4"/>
                </a:solidFill>
              </a:rPr>
              <a:t>성향 결과</a:t>
            </a:r>
            <a:endParaRPr lang="en-US" altLang="ko-KR" sz="1200" b="1" dirty="0">
              <a:solidFill>
                <a:srgbClr val="655EF4"/>
              </a:solidFill>
            </a:endParaRPr>
          </a:p>
        </p:txBody>
      </p:sp>
      <p:sp>
        <p:nvSpPr>
          <p:cNvPr id="1029" name="TextBox 1028">
            <a:extLst>
              <a:ext uri="{FF2B5EF4-FFF2-40B4-BE49-F238E27FC236}">
                <a16:creationId xmlns:a16="http://schemas.microsoft.com/office/drawing/2014/main" id="{B653D304-C623-14FF-8251-827F4F99FD6D}"/>
              </a:ext>
            </a:extLst>
          </p:cNvPr>
          <p:cNvSpPr txBox="1"/>
          <p:nvPr/>
        </p:nvSpPr>
        <p:spPr>
          <a:xfrm>
            <a:off x="2904644" y="6092620"/>
            <a:ext cx="1103691" cy="430887"/>
          </a:xfrm>
          <a:prstGeom prst="rect">
            <a:avLst/>
          </a:prstGeom>
          <a:noFill/>
        </p:spPr>
        <p:txBody>
          <a:bodyPr wrap="square" rtlCol="0">
            <a:spAutoFit/>
          </a:bodyPr>
          <a:lstStyle/>
          <a:p>
            <a:pPr algn="ctr"/>
            <a:r>
              <a:rPr lang="en-US" altLang="ko-KR" sz="1100" dirty="0"/>
              <a:t>15</a:t>
            </a:r>
            <a:r>
              <a:rPr lang="ko-KR" altLang="en-US" sz="1100" dirty="0"/>
              <a:t>개 문항</a:t>
            </a:r>
            <a:endParaRPr lang="en-US" altLang="ko-KR" sz="1100" dirty="0"/>
          </a:p>
          <a:p>
            <a:pPr algn="ctr"/>
            <a:r>
              <a:rPr lang="ko-KR" altLang="en-US" sz="1100" dirty="0" err="1"/>
              <a:t>으로</a:t>
            </a:r>
            <a:r>
              <a:rPr lang="en-US" altLang="ko-KR" sz="1100" dirty="0"/>
              <a:t> </a:t>
            </a:r>
            <a:r>
              <a:rPr lang="ko-KR" altLang="en-US" sz="1100" dirty="0"/>
              <a:t>검사</a:t>
            </a:r>
            <a:endParaRPr lang="en-US" altLang="ko-KR" sz="1100" dirty="0"/>
          </a:p>
        </p:txBody>
      </p:sp>
      <p:sp>
        <p:nvSpPr>
          <p:cNvPr id="1030" name="TextBox 1029">
            <a:extLst>
              <a:ext uri="{FF2B5EF4-FFF2-40B4-BE49-F238E27FC236}">
                <a16:creationId xmlns:a16="http://schemas.microsoft.com/office/drawing/2014/main" id="{79E61BBE-EE2D-4054-34DA-35ECC4B0AC01}"/>
              </a:ext>
            </a:extLst>
          </p:cNvPr>
          <p:cNvSpPr txBox="1"/>
          <p:nvPr/>
        </p:nvSpPr>
        <p:spPr>
          <a:xfrm>
            <a:off x="4767196" y="6066478"/>
            <a:ext cx="1103691" cy="600164"/>
          </a:xfrm>
          <a:prstGeom prst="rect">
            <a:avLst/>
          </a:prstGeom>
          <a:noFill/>
        </p:spPr>
        <p:txBody>
          <a:bodyPr wrap="square" rtlCol="0">
            <a:spAutoFit/>
          </a:bodyPr>
          <a:lstStyle/>
          <a:p>
            <a:pPr algn="ctr"/>
            <a:r>
              <a:rPr lang="en-US" altLang="ko-KR" sz="1100" dirty="0"/>
              <a:t>8</a:t>
            </a:r>
            <a:r>
              <a:rPr lang="ko-KR" altLang="en-US" sz="1100" dirty="0"/>
              <a:t>개의 성향</a:t>
            </a:r>
            <a:endParaRPr lang="en-US" altLang="ko-KR" sz="1100" dirty="0"/>
          </a:p>
          <a:p>
            <a:pPr algn="ctr"/>
            <a:r>
              <a:rPr lang="ko-KR" altLang="en-US" sz="1100" dirty="0"/>
              <a:t>결과의 따른 </a:t>
            </a:r>
            <a:endParaRPr lang="en-US" altLang="ko-KR" sz="1100" dirty="0"/>
          </a:p>
          <a:p>
            <a:pPr algn="ctr"/>
            <a:r>
              <a:rPr lang="en-US" altLang="ko-KR" sz="1100" dirty="0"/>
              <a:t>Play</a:t>
            </a:r>
            <a:r>
              <a:rPr lang="ko-KR" altLang="en-US" sz="1100" dirty="0"/>
              <a:t>랜덤 조회</a:t>
            </a:r>
            <a:endParaRPr lang="en-US" altLang="ko-KR" sz="1100" dirty="0"/>
          </a:p>
        </p:txBody>
      </p:sp>
      <p:cxnSp>
        <p:nvCxnSpPr>
          <p:cNvPr id="1031" name="직선 화살표 연결선 1030">
            <a:extLst>
              <a:ext uri="{FF2B5EF4-FFF2-40B4-BE49-F238E27FC236}">
                <a16:creationId xmlns:a16="http://schemas.microsoft.com/office/drawing/2014/main" id="{D69F55FF-162E-4E60-6013-12FF39A6CE74}"/>
              </a:ext>
            </a:extLst>
          </p:cNvPr>
          <p:cNvCxnSpPr>
            <a:cxnSpLocks/>
          </p:cNvCxnSpPr>
          <p:nvPr/>
        </p:nvCxnSpPr>
        <p:spPr>
          <a:xfrm>
            <a:off x="6932583" y="6011198"/>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5597EF79-D08B-E147-695B-ED53C02AA2BB}"/>
              </a:ext>
            </a:extLst>
          </p:cNvPr>
          <p:cNvSpPr txBox="1"/>
          <p:nvPr/>
        </p:nvSpPr>
        <p:spPr>
          <a:xfrm>
            <a:off x="6923785" y="6128033"/>
            <a:ext cx="942670" cy="430887"/>
          </a:xfrm>
          <a:prstGeom prst="rect">
            <a:avLst/>
          </a:prstGeom>
          <a:noFill/>
        </p:spPr>
        <p:txBody>
          <a:bodyPr wrap="square" rtlCol="0">
            <a:spAutoFit/>
          </a:bodyPr>
          <a:lstStyle/>
          <a:p>
            <a:pPr algn="ctr"/>
            <a:r>
              <a:rPr lang="ko-KR" altLang="en-US" sz="1100" dirty="0"/>
              <a:t>랜덤 </a:t>
            </a:r>
            <a:r>
              <a:rPr lang="en-US" altLang="ko-KR" sz="1100" dirty="0"/>
              <a:t>5</a:t>
            </a:r>
            <a:r>
              <a:rPr lang="ko-KR" altLang="en-US" sz="1100" dirty="0"/>
              <a:t>개중 </a:t>
            </a:r>
            <a:endParaRPr lang="en-US" altLang="ko-KR" sz="1100" dirty="0"/>
          </a:p>
          <a:p>
            <a:pPr algn="ctr"/>
            <a:r>
              <a:rPr lang="ko-KR" altLang="en-US" sz="1100" dirty="0"/>
              <a:t>투표 </a:t>
            </a:r>
            <a:endParaRPr lang="en-US" altLang="ko-KR" sz="1100" dirty="0"/>
          </a:p>
        </p:txBody>
      </p:sp>
      <p:grpSp>
        <p:nvGrpSpPr>
          <p:cNvPr id="1038" name="그룹 1037">
            <a:extLst>
              <a:ext uri="{FF2B5EF4-FFF2-40B4-BE49-F238E27FC236}">
                <a16:creationId xmlns:a16="http://schemas.microsoft.com/office/drawing/2014/main" id="{C93948D8-605E-A3C5-CA31-F7DDE88A1248}"/>
              </a:ext>
            </a:extLst>
          </p:cNvPr>
          <p:cNvGrpSpPr/>
          <p:nvPr/>
        </p:nvGrpSpPr>
        <p:grpSpPr>
          <a:xfrm>
            <a:off x="7991461" y="5503851"/>
            <a:ext cx="895635" cy="1209962"/>
            <a:chOff x="7991461" y="5503851"/>
            <a:chExt cx="895635" cy="1209962"/>
          </a:xfrm>
        </p:grpSpPr>
        <p:pic>
          <p:nvPicPr>
            <p:cNvPr id="1036" name="그림 1035">
              <a:extLst>
                <a:ext uri="{FF2B5EF4-FFF2-40B4-BE49-F238E27FC236}">
                  <a16:creationId xmlns:a16="http://schemas.microsoft.com/office/drawing/2014/main" id="{684A3B67-D7D0-2091-AD09-7786AA6CA58D}"/>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824" b="96088" l="9595" r="90192">
                          <a14:foregroundMark x1="41151" y1="41320" x2="41151" y2="41320"/>
                          <a14:foregroundMark x1="46269" y1="37897" x2="46269" y2="37897"/>
                          <a14:foregroundMark x1="25373" y1="24939" x2="25373" y2="24939"/>
                          <a14:foregroundMark x1="26652" y1="32518" x2="26652" y2="32518"/>
                          <a14:foregroundMark x1="27505" y1="19804" x2="27505" y2="19804"/>
                          <a14:foregroundMark x1="32409" y1="7824" x2="32409" y2="7824"/>
                          <a14:foregroundMark x1="90618" y1="73594" x2="90618" y2="73594"/>
                          <a14:foregroundMark x1="36461" y1="92665" x2="36461" y2="92665"/>
                          <a14:foregroundMark x1="64179" y1="96088" x2="64179" y2="96088"/>
                          <a14:foregroundMark x1="38806" y1="95355" x2="38806" y2="95355"/>
                        </a14:backgroundRemoval>
                      </a14:imgEffect>
                    </a14:imgLayer>
                  </a14:imgProps>
                </a:ext>
              </a:extLst>
            </a:blip>
            <a:stretch>
              <a:fillRect/>
            </a:stretch>
          </p:blipFill>
          <p:spPr>
            <a:xfrm>
              <a:off x="7991461" y="5503851"/>
              <a:ext cx="878450" cy="766068"/>
            </a:xfrm>
            <a:prstGeom prst="rect">
              <a:avLst/>
            </a:prstGeom>
          </p:spPr>
        </p:pic>
        <p:sp>
          <p:nvSpPr>
            <p:cNvPr id="1037" name="TextBox 1036">
              <a:extLst>
                <a:ext uri="{FF2B5EF4-FFF2-40B4-BE49-F238E27FC236}">
                  <a16:creationId xmlns:a16="http://schemas.microsoft.com/office/drawing/2014/main" id="{4FDBAF02-B4CC-B59C-C56F-87D701F96AC1}"/>
                </a:ext>
              </a:extLst>
            </p:cNvPr>
            <p:cNvSpPr txBox="1"/>
            <p:nvPr/>
          </p:nvSpPr>
          <p:spPr>
            <a:xfrm>
              <a:off x="8000644" y="6252148"/>
              <a:ext cx="886452" cy="461665"/>
            </a:xfrm>
            <a:prstGeom prst="rect">
              <a:avLst/>
            </a:prstGeom>
            <a:noFill/>
          </p:spPr>
          <p:txBody>
            <a:bodyPr wrap="square" rtlCol="0">
              <a:spAutoFit/>
            </a:bodyPr>
            <a:lstStyle/>
            <a:p>
              <a:pPr algn="ctr"/>
              <a:r>
                <a:rPr lang="ko-KR" altLang="en-US" sz="1200" b="1" dirty="0">
                  <a:solidFill>
                    <a:srgbClr val="655EF4"/>
                  </a:solidFill>
                </a:rPr>
                <a:t>투표 결과</a:t>
              </a:r>
              <a:endParaRPr lang="en-US" altLang="ko-KR" sz="1200" b="1" dirty="0">
                <a:solidFill>
                  <a:srgbClr val="655EF4"/>
                </a:solidFill>
              </a:endParaRPr>
            </a:p>
            <a:p>
              <a:pPr algn="ctr"/>
              <a:r>
                <a:rPr lang="ko-KR" altLang="en-US" sz="1200" b="1" dirty="0">
                  <a:solidFill>
                    <a:srgbClr val="655EF4"/>
                  </a:solidFill>
                </a:rPr>
                <a:t>리스트</a:t>
              </a:r>
              <a:endParaRPr lang="en-US" altLang="ko-KR" sz="1200" b="1" dirty="0">
                <a:solidFill>
                  <a:srgbClr val="655EF4"/>
                </a:solidFill>
              </a:endParaRPr>
            </a:p>
          </p:txBody>
        </p:sp>
      </p:grpSp>
      <p:cxnSp>
        <p:nvCxnSpPr>
          <p:cNvPr id="2" name="직선 화살표 연결선 1">
            <a:extLst>
              <a:ext uri="{FF2B5EF4-FFF2-40B4-BE49-F238E27FC236}">
                <a16:creationId xmlns:a16="http://schemas.microsoft.com/office/drawing/2014/main" id="{B06B2D3B-716A-1037-2561-5A5E8654D9D4}"/>
              </a:ext>
            </a:extLst>
          </p:cNvPr>
          <p:cNvCxnSpPr>
            <a:cxnSpLocks/>
          </p:cNvCxnSpPr>
          <p:nvPr/>
        </p:nvCxnSpPr>
        <p:spPr>
          <a:xfrm>
            <a:off x="9021896" y="6014094"/>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D72BC2A-07BF-B769-BB89-91A02FBA0D27}"/>
              </a:ext>
            </a:extLst>
          </p:cNvPr>
          <p:cNvSpPr txBox="1"/>
          <p:nvPr/>
        </p:nvSpPr>
        <p:spPr>
          <a:xfrm>
            <a:off x="9013098" y="6130929"/>
            <a:ext cx="942670" cy="430887"/>
          </a:xfrm>
          <a:prstGeom prst="rect">
            <a:avLst/>
          </a:prstGeom>
          <a:noFill/>
        </p:spPr>
        <p:txBody>
          <a:bodyPr wrap="square" rtlCol="0">
            <a:spAutoFit/>
          </a:bodyPr>
          <a:lstStyle/>
          <a:p>
            <a:pPr algn="ctr"/>
            <a:r>
              <a:rPr lang="ko-KR" altLang="en-US" sz="1100" dirty="0"/>
              <a:t>상세페이지 </a:t>
            </a:r>
            <a:endParaRPr lang="en-US" altLang="ko-KR" sz="1100" dirty="0"/>
          </a:p>
          <a:p>
            <a:pPr algn="ctr"/>
            <a:r>
              <a:rPr lang="ko-KR" altLang="en-US" sz="1100" dirty="0"/>
              <a:t>이동</a:t>
            </a:r>
            <a:endParaRPr lang="en-US" altLang="ko-KR" sz="1100" dirty="0"/>
          </a:p>
        </p:txBody>
      </p:sp>
      <p:grpSp>
        <p:nvGrpSpPr>
          <p:cNvPr id="63" name="그룹 62"/>
          <p:cNvGrpSpPr/>
          <p:nvPr/>
        </p:nvGrpSpPr>
        <p:grpSpPr>
          <a:xfrm>
            <a:off x="554355" y="498475"/>
            <a:ext cx="5509260" cy="837565"/>
            <a:chOff x="554355" y="498475"/>
            <a:chExt cx="5509260" cy="837565"/>
          </a:xfrm>
        </p:grpSpPr>
        <p:sp>
          <p:nvSpPr>
            <p:cNvPr id="64" name="TextBox 63"/>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Case Diagram</a:t>
              </a:r>
            </a:p>
          </p:txBody>
        </p:sp>
        <p:sp>
          <p:nvSpPr>
            <p:cNvPr id="65" name="TextBox 64"/>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 간 관계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66" name="직사각형 65">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직사각형 66">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직사각형 68">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TextBox 70">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72" name="TextBox 71">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73" name="TextBox 72">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74" name="TextBox 7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75" name="TextBox 7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76" name="TextBox 7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28745317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1"/>
            <a:ext cx="10438288"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cxnSp>
        <p:nvCxnSpPr>
          <p:cNvPr id="21" name="직선 화살표 연결선 20">
            <a:extLst>
              <a:ext uri="{FF2B5EF4-FFF2-40B4-BE49-F238E27FC236}">
                <a16:creationId xmlns:a16="http://schemas.microsoft.com/office/drawing/2014/main" id="{B0FD5658-F787-2407-5333-3989FC2561E7}"/>
              </a:ext>
            </a:extLst>
          </p:cNvPr>
          <p:cNvCxnSpPr>
            <a:cxnSpLocks/>
          </p:cNvCxnSpPr>
          <p:nvPr/>
        </p:nvCxnSpPr>
        <p:spPr>
          <a:xfrm>
            <a:off x="2898353" y="1697853"/>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72EC8C-5DC7-7141-B3C8-3F6830AF1C18}"/>
              </a:ext>
            </a:extLst>
          </p:cNvPr>
          <p:cNvSpPr txBox="1"/>
          <p:nvPr/>
        </p:nvSpPr>
        <p:spPr>
          <a:xfrm>
            <a:off x="2210751" y="1926140"/>
            <a:ext cx="546503" cy="276999"/>
          </a:xfrm>
          <a:prstGeom prst="rect">
            <a:avLst/>
          </a:prstGeom>
          <a:noFill/>
        </p:spPr>
        <p:txBody>
          <a:bodyPr wrap="square" rtlCol="0">
            <a:spAutoFit/>
          </a:bodyPr>
          <a:lstStyle/>
          <a:p>
            <a:pPr algn="ctr"/>
            <a:r>
              <a:rPr lang="en-US" altLang="ko-KR" sz="1200" b="1" dirty="0">
                <a:solidFill>
                  <a:srgbClr val="655EF4"/>
                </a:solidFill>
              </a:rPr>
              <a:t>List</a:t>
            </a:r>
            <a:endParaRPr lang="ko-KR" altLang="en-US" sz="1200" b="1" dirty="0">
              <a:solidFill>
                <a:srgbClr val="655EF4"/>
              </a:solidFill>
            </a:endParaRPr>
          </a:p>
        </p:txBody>
      </p:sp>
      <p:sp>
        <p:nvSpPr>
          <p:cNvPr id="42" name="TextBox 41">
            <a:extLst>
              <a:ext uri="{FF2B5EF4-FFF2-40B4-BE49-F238E27FC236}">
                <a16:creationId xmlns:a16="http://schemas.microsoft.com/office/drawing/2014/main" id="{F69CAEA3-F06F-B6C1-982E-DB9748B6C279}"/>
              </a:ext>
            </a:extLst>
          </p:cNvPr>
          <p:cNvSpPr txBox="1"/>
          <p:nvPr/>
        </p:nvSpPr>
        <p:spPr>
          <a:xfrm>
            <a:off x="2825022" y="1740972"/>
            <a:ext cx="1103691" cy="261610"/>
          </a:xfrm>
          <a:prstGeom prst="rect">
            <a:avLst/>
          </a:prstGeom>
          <a:noFill/>
        </p:spPr>
        <p:txBody>
          <a:bodyPr wrap="square" rtlCol="0">
            <a:spAutoFit/>
          </a:bodyPr>
          <a:lstStyle/>
          <a:p>
            <a:pPr algn="ctr"/>
            <a:r>
              <a:rPr lang="en-US" altLang="ko-KR" sz="1100" dirty="0"/>
              <a:t>Play</a:t>
            </a:r>
            <a:r>
              <a:rPr lang="ko-KR" altLang="en-US" sz="1100" dirty="0"/>
              <a:t> 리스트</a:t>
            </a:r>
            <a:endParaRPr lang="en-US" altLang="ko-KR" sz="1100" dirty="0"/>
          </a:p>
        </p:txBody>
      </p:sp>
      <p:cxnSp>
        <p:nvCxnSpPr>
          <p:cNvPr id="43" name="직선 화살표 연결선 42">
            <a:extLst>
              <a:ext uri="{FF2B5EF4-FFF2-40B4-BE49-F238E27FC236}">
                <a16:creationId xmlns:a16="http://schemas.microsoft.com/office/drawing/2014/main" id="{D160F984-CC6D-9E5C-F835-606F09D78EAA}"/>
              </a:ext>
            </a:extLst>
          </p:cNvPr>
          <p:cNvCxnSpPr>
            <a:cxnSpLocks/>
          </p:cNvCxnSpPr>
          <p:nvPr/>
        </p:nvCxnSpPr>
        <p:spPr>
          <a:xfrm>
            <a:off x="4952290"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7B4C794-8900-E360-113E-BCB7FFDF6C50}"/>
              </a:ext>
            </a:extLst>
          </p:cNvPr>
          <p:cNvCxnSpPr>
            <a:cxnSpLocks/>
          </p:cNvCxnSpPr>
          <p:nvPr/>
        </p:nvCxnSpPr>
        <p:spPr>
          <a:xfrm>
            <a:off x="6837630"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62" name="그룹 61">
            <a:extLst>
              <a:ext uri="{FF2B5EF4-FFF2-40B4-BE49-F238E27FC236}">
                <a16:creationId xmlns:a16="http://schemas.microsoft.com/office/drawing/2014/main" id="{BE88E679-3D2C-BD4B-9924-01DD502E80CA}"/>
              </a:ext>
            </a:extLst>
          </p:cNvPr>
          <p:cNvGrpSpPr/>
          <p:nvPr/>
        </p:nvGrpSpPr>
        <p:grpSpPr>
          <a:xfrm>
            <a:off x="5959544" y="1234103"/>
            <a:ext cx="723288" cy="892438"/>
            <a:chOff x="4032866" y="1602420"/>
            <a:chExt cx="723288" cy="892438"/>
          </a:xfrm>
        </p:grpSpPr>
        <p:pic>
          <p:nvPicPr>
            <p:cNvPr id="60" name="그림 59">
              <a:extLst>
                <a:ext uri="{FF2B5EF4-FFF2-40B4-BE49-F238E27FC236}">
                  <a16:creationId xmlns:a16="http://schemas.microsoft.com/office/drawing/2014/main" id="{46591D80-3C64-DD4D-1AF9-2EEC2C5B5C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61" name="TextBox 60">
              <a:extLst>
                <a:ext uri="{FF2B5EF4-FFF2-40B4-BE49-F238E27FC236}">
                  <a16:creationId xmlns:a16="http://schemas.microsoft.com/office/drawing/2014/main" id="{B027DD52-3A83-92A2-522B-D083F49F0461}"/>
                </a:ext>
              </a:extLst>
            </p:cNvPr>
            <p:cNvSpPr txBox="1"/>
            <p:nvPr/>
          </p:nvSpPr>
          <p:spPr>
            <a:xfrm>
              <a:off x="4143825" y="2217859"/>
              <a:ext cx="546503" cy="276999"/>
            </a:xfrm>
            <a:prstGeom prst="rect">
              <a:avLst/>
            </a:prstGeom>
            <a:noFill/>
          </p:spPr>
          <p:txBody>
            <a:bodyPr wrap="square" rtlCol="0">
              <a:spAutoFit/>
            </a:bodyPr>
            <a:lstStyle/>
            <a:p>
              <a:pPr algn="ctr"/>
              <a:r>
                <a:rPr lang="en-US" altLang="ko-KR" sz="1200" b="1" dirty="0">
                  <a:solidFill>
                    <a:srgbClr val="655EF4"/>
                  </a:solidFill>
                </a:rPr>
                <a:t>login</a:t>
              </a:r>
              <a:endParaRPr lang="ko-KR" altLang="en-US" sz="1200" b="1" dirty="0">
                <a:solidFill>
                  <a:srgbClr val="655EF4"/>
                </a:solidFill>
              </a:endParaRPr>
            </a:p>
          </p:txBody>
        </p:sp>
      </p:grpSp>
      <p:sp>
        <p:nvSpPr>
          <p:cNvPr id="7" name="TextBox 6">
            <a:extLst>
              <a:ext uri="{FF2B5EF4-FFF2-40B4-BE49-F238E27FC236}">
                <a16:creationId xmlns:a16="http://schemas.microsoft.com/office/drawing/2014/main" id="{2C021F60-A720-550A-51C0-D4D931EB61A7}"/>
              </a:ext>
            </a:extLst>
          </p:cNvPr>
          <p:cNvSpPr txBox="1"/>
          <p:nvPr/>
        </p:nvSpPr>
        <p:spPr>
          <a:xfrm>
            <a:off x="8460889" y="1764556"/>
            <a:ext cx="1569948" cy="600164"/>
          </a:xfrm>
          <a:prstGeom prst="rect">
            <a:avLst/>
          </a:prstGeom>
          <a:noFill/>
        </p:spPr>
        <p:txBody>
          <a:bodyPr wrap="square" rtlCol="0">
            <a:spAutoFit/>
          </a:bodyPr>
          <a:lstStyle/>
          <a:p>
            <a:pPr algn="ctr"/>
            <a:r>
              <a:rPr lang="ko-KR" altLang="en-US" sz="1100" dirty="0"/>
              <a:t>좋아요 리스트</a:t>
            </a:r>
            <a:endParaRPr lang="en-US" altLang="ko-KR" sz="1100" dirty="0"/>
          </a:p>
          <a:p>
            <a:pPr algn="ctr"/>
            <a:r>
              <a:rPr lang="ko-KR" altLang="en-US" sz="1100" dirty="0"/>
              <a:t>좋아요 </a:t>
            </a:r>
            <a:r>
              <a:rPr lang="en-US" altLang="ko-KR" sz="1100" dirty="0"/>
              <a:t>,</a:t>
            </a:r>
            <a:r>
              <a:rPr lang="ko-KR" altLang="en-US" sz="1100" dirty="0"/>
              <a:t>좋아요 취소</a:t>
            </a:r>
            <a:endParaRPr lang="en-US" altLang="ko-KR" sz="1100" dirty="0"/>
          </a:p>
          <a:p>
            <a:pPr algn="ctr"/>
            <a:endParaRPr lang="en-US" altLang="ko-KR" sz="1100" dirty="0"/>
          </a:p>
        </p:txBody>
      </p:sp>
      <p:sp>
        <p:nvSpPr>
          <p:cNvPr id="10" name="TextBox 9">
            <a:extLst>
              <a:ext uri="{FF2B5EF4-FFF2-40B4-BE49-F238E27FC236}">
                <a16:creationId xmlns:a16="http://schemas.microsoft.com/office/drawing/2014/main" id="{835F6E95-4D0D-5D56-9EF2-B326EED196D9}"/>
              </a:ext>
            </a:extLst>
          </p:cNvPr>
          <p:cNvSpPr txBox="1"/>
          <p:nvPr/>
        </p:nvSpPr>
        <p:spPr>
          <a:xfrm>
            <a:off x="4023228" y="1926139"/>
            <a:ext cx="739723" cy="276999"/>
          </a:xfrm>
          <a:prstGeom prst="rect">
            <a:avLst/>
          </a:prstGeom>
          <a:noFill/>
        </p:spPr>
        <p:txBody>
          <a:bodyPr wrap="square" rtlCol="0">
            <a:spAutoFit/>
          </a:bodyPr>
          <a:lstStyle/>
          <a:p>
            <a:pPr algn="ctr"/>
            <a:r>
              <a:rPr lang="en-US" altLang="ko-KR" sz="1200" b="1" dirty="0">
                <a:solidFill>
                  <a:srgbClr val="655EF4"/>
                </a:solidFill>
              </a:rPr>
              <a:t>Search</a:t>
            </a:r>
            <a:endParaRPr lang="ko-KR" altLang="en-US" sz="1200" b="1" dirty="0">
              <a:solidFill>
                <a:srgbClr val="655EF4"/>
              </a:solidFill>
            </a:endParaRPr>
          </a:p>
        </p:txBody>
      </p:sp>
      <p:sp>
        <p:nvSpPr>
          <p:cNvPr id="11" name="TextBox 10">
            <a:extLst>
              <a:ext uri="{FF2B5EF4-FFF2-40B4-BE49-F238E27FC236}">
                <a16:creationId xmlns:a16="http://schemas.microsoft.com/office/drawing/2014/main" id="{0C281012-DA91-9FCC-90DE-244D24495F4D}"/>
              </a:ext>
            </a:extLst>
          </p:cNvPr>
          <p:cNvSpPr txBox="1"/>
          <p:nvPr/>
        </p:nvSpPr>
        <p:spPr>
          <a:xfrm>
            <a:off x="4821401" y="1764556"/>
            <a:ext cx="1103691" cy="600164"/>
          </a:xfrm>
          <a:prstGeom prst="rect">
            <a:avLst/>
          </a:prstGeom>
          <a:noFill/>
        </p:spPr>
        <p:txBody>
          <a:bodyPr wrap="square" rtlCol="0">
            <a:spAutoFit/>
          </a:bodyPr>
          <a:lstStyle/>
          <a:p>
            <a:pPr algn="ctr"/>
            <a:r>
              <a:rPr lang="ko-KR" altLang="en-US" sz="1100" dirty="0"/>
              <a:t>키워드</a:t>
            </a:r>
            <a:endParaRPr lang="en-US" altLang="ko-KR" sz="1100" dirty="0"/>
          </a:p>
          <a:p>
            <a:pPr algn="ctr"/>
            <a:r>
              <a:rPr lang="ko-KR" altLang="en-US" sz="1100" dirty="0"/>
              <a:t>카테고리 별</a:t>
            </a:r>
            <a:endParaRPr lang="en-US" altLang="ko-KR" sz="1100" dirty="0"/>
          </a:p>
          <a:p>
            <a:pPr algn="ctr"/>
            <a:r>
              <a:rPr lang="ko-KR" altLang="en-US" sz="1100" dirty="0"/>
              <a:t>검색</a:t>
            </a:r>
            <a:endParaRPr lang="en-US" altLang="ko-KR" sz="1100" dirty="0"/>
          </a:p>
        </p:txBody>
      </p:sp>
      <p:cxnSp>
        <p:nvCxnSpPr>
          <p:cNvPr id="13" name="직선 화살표 연결선 12">
            <a:extLst>
              <a:ext uri="{FF2B5EF4-FFF2-40B4-BE49-F238E27FC236}">
                <a16:creationId xmlns:a16="http://schemas.microsoft.com/office/drawing/2014/main" id="{7C059B2B-2BA0-3009-90B2-C78732ED870E}"/>
              </a:ext>
            </a:extLst>
          </p:cNvPr>
          <p:cNvCxnSpPr>
            <a:cxnSpLocks/>
          </p:cNvCxnSpPr>
          <p:nvPr/>
        </p:nvCxnSpPr>
        <p:spPr>
          <a:xfrm>
            <a:off x="8782269" y="168032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id="{DEF824E9-4274-91A2-DC6E-DFDE672E9B77}"/>
              </a:ext>
            </a:extLst>
          </p:cNvPr>
          <p:cNvGrpSpPr/>
          <p:nvPr/>
        </p:nvGrpSpPr>
        <p:grpSpPr>
          <a:xfrm>
            <a:off x="926511" y="1697853"/>
            <a:ext cx="1174939" cy="1630724"/>
            <a:chOff x="926511" y="2002653"/>
            <a:chExt cx="1174939" cy="1630724"/>
          </a:xfrm>
        </p:grpSpPr>
        <p:cxnSp>
          <p:nvCxnSpPr>
            <p:cNvPr id="35" name="직선 화살표 연결선 34">
              <a:extLst>
                <a:ext uri="{FF2B5EF4-FFF2-40B4-BE49-F238E27FC236}">
                  <a16:creationId xmlns:a16="http://schemas.microsoft.com/office/drawing/2014/main" id="{B88312FB-BE5E-CB3D-F218-2EAB869B7EF4}"/>
                </a:ext>
              </a:extLst>
            </p:cNvPr>
            <p:cNvCxnSpPr>
              <a:cxnSpLocks/>
            </p:cNvCxnSpPr>
            <p:nvPr/>
          </p:nvCxnSpPr>
          <p:spPr>
            <a:xfrm>
              <a:off x="926511" y="2002653"/>
              <a:ext cx="1174939"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21B206F5-DE78-3209-991C-FF30381FD43C}"/>
                </a:ext>
              </a:extLst>
            </p:cNvPr>
            <p:cNvCxnSpPr/>
            <p:nvPr/>
          </p:nvCxnSpPr>
          <p:spPr>
            <a:xfrm>
              <a:off x="926511" y="2002653"/>
              <a:ext cx="0" cy="1630724"/>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30" name="그룹 29">
            <a:extLst>
              <a:ext uri="{FF2B5EF4-FFF2-40B4-BE49-F238E27FC236}">
                <a16:creationId xmlns:a16="http://schemas.microsoft.com/office/drawing/2014/main" id="{007F6D7C-ED19-D6AE-F0FE-C09C0778EA29}"/>
              </a:ext>
            </a:extLst>
          </p:cNvPr>
          <p:cNvGrpSpPr/>
          <p:nvPr/>
        </p:nvGrpSpPr>
        <p:grpSpPr>
          <a:xfrm>
            <a:off x="939642" y="4520014"/>
            <a:ext cx="1174939" cy="304922"/>
            <a:chOff x="926511" y="2142192"/>
            <a:chExt cx="1174939" cy="1519273"/>
          </a:xfrm>
        </p:grpSpPr>
        <p:cxnSp>
          <p:nvCxnSpPr>
            <p:cNvPr id="31" name="직선 화살표 연결선 30">
              <a:extLst>
                <a:ext uri="{FF2B5EF4-FFF2-40B4-BE49-F238E27FC236}">
                  <a16:creationId xmlns:a16="http://schemas.microsoft.com/office/drawing/2014/main" id="{BB640669-6A2D-4662-3B99-48E03818A683}"/>
                </a:ext>
              </a:extLst>
            </p:cNvPr>
            <p:cNvCxnSpPr>
              <a:cxnSpLocks/>
            </p:cNvCxnSpPr>
            <p:nvPr/>
          </p:nvCxnSpPr>
          <p:spPr>
            <a:xfrm>
              <a:off x="926511" y="3633377"/>
              <a:ext cx="1174939"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138465C-C424-585B-CB91-FC9310CA88DD}"/>
                </a:ext>
              </a:extLst>
            </p:cNvPr>
            <p:cNvCxnSpPr>
              <a:cxnSpLocks/>
            </p:cNvCxnSpPr>
            <p:nvPr/>
          </p:nvCxnSpPr>
          <p:spPr>
            <a:xfrm flipH="1">
              <a:off x="926511" y="2142192"/>
              <a:ext cx="8005" cy="1519273"/>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106" name="그룹 1105">
            <a:extLst>
              <a:ext uri="{FF2B5EF4-FFF2-40B4-BE49-F238E27FC236}">
                <a16:creationId xmlns:a16="http://schemas.microsoft.com/office/drawing/2014/main" id="{DC149F2F-7AF3-7311-DF69-5C51412C7BA1}"/>
              </a:ext>
            </a:extLst>
          </p:cNvPr>
          <p:cNvGrpSpPr/>
          <p:nvPr/>
        </p:nvGrpSpPr>
        <p:grpSpPr>
          <a:xfrm>
            <a:off x="3974792" y="5851673"/>
            <a:ext cx="1103691" cy="547722"/>
            <a:chOff x="3789374" y="5909366"/>
            <a:chExt cx="1103691" cy="547722"/>
          </a:xfrm>
        </p:grpSpPr>
        <p:cxnSp>
          <p:nvCxnSpPr>
            <p:cNvPr id="58" name="직선 화살표 연결선 57">
              <a:extLst>
                <a:ext uri="{FF2B5EF4-FFF2-40B4-BE49-F238E27FC236}">
                  <a16:creationId xmlns:a16="http://schemas.microsoft.com/office/drawing/2014/main" id="{8CC4CD5F-5F03-4A44-91AF-EDC174E08DF0}"/>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79E61BBE-EE2D-4054-34DA-35ECC4B0AC01}"/>
                </a:ext>
              </a:extLst>
            </p:cNvPr>
            <p:cNvSpPr txBox="1"/>
            <p:nvPr/>
          </p:nvSpPr>
          <p:spPr>
            <a:xfrm>
              <a:off x="3789374" y="6026201"/>
              <a:ext cx="1103691" cy="430887"/>
            </a:xfrm>
            <a:prstGeom prst="rect">
              <a:avLst/>
            </a:prstGeom>
            <a:noFill/>
          </p:spPr>
          <p:txBody>
            <a:bodyPr wrap="square" rtlCol="0">
              <a:spAutoFit/>
            </a:bodyPr>
            <a:lstStyle/>
            <a:p>
              <a:pPr algn="ctr"/>
              <a:r>
                <a:rPr lang="ko-KR" altLang="en-US" sz="1100" dirty="0"/>
                <a:t>블로그 상위 </a:t>
              </a:r>
              <a:endParaRPr lang="en-US" altLang="ko-KR" sz="1100" dirty="0"/>
            </a:p>
            <a:p>
              <a:pPr algn="ctr"/>
              <a:r>
                <a:rPr lang="en-US" altLang="ko-KR" sz="1100" dirty="0"/>
                <a:t>3</a:t>
              </a:r>
              <a:r>
                <a:rPr lang="ko-KR" altLang="en-US" sz="1100" dirty="0"/>
                <a:t>개 정보</a:t>
              </a:r>
              <a:endParaRPr lang="en-US" altLang="ko-KR" sz="1100" dirty="0"/>
            </a:p>
          </p:txBody>
        </p:sp>
      </p:grpSp>
      <p:grpSp>
        <p:nvGrpSpPr>
          <p:cNvPr id="1089" name="그룹 1088">
            <a:extLst>
              <a:ext uri="{FF2B5EF4-FFF2-40B4-BE49-F238E27FC236}">
                <a16:creationId xmlns:a16="http://schemas.microsoft.com/office/drawing/2014/main" id="{C354FE99-30CA-308A-9266-0E0C8EDD8FDC}"/>
              </a:ext>
            </a:extLst>
          </p:cNvPr>
          <p:cNvGrpSpPr/>
          <p:nvPr/>
        </p:nvGrpSpPr>
        <p:grpSpPr>
          <a:xfrm>
            <a:off x="6010210" y="3867528"/>
            <a:ext cx="942670" cy="547722"/>
            <a:chOff x="5661461" y="5883464"/>
            <a:chExt cx="942670" cy="547722"/>
          </a:xfrm>
        </p:grpSpPr>
        <p:cxnSp>
          <p:nvCxnSpPr>
            <p:cNvPr id="1031" name="직선 화살표 연결선 1030">
              <a:extLst>
                <a:ext uri="{FF2B5EF4-FFF2-40B4-BE49-F238E27FC236}">
                  <a16:creationId xmlns:a16="http://schemas.microsoft.com/office/drawing/2014/main" id="{D69F55FF-162E-4E60-6013-12FF39A6CE74}"/>
                </a:ext>
              </a:extLst>
            </p:cNvPr>
            <p:cNvCxnSpPr>
              <a:cxnSpLocks/>
            </p:cNvCxnSpPr>
            <p:nvPr/>
          </p:nvCxnSpPr>
          <p:spPr>
            <a:xfrm>
              <a:off x="5670259" y="5883464"/>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5597EF79-D08B-E147-695B-ED53C02AA2BB}"/>
                </a:ext>
              </a:extLst>
            </p:cNvPr>
            <p:cNvSpPr txBox="1"/>
            <p:nvPr/>
          </p:nvSpPr>
          <p:spPr>
            <a:xfrm>
              <a:off x="5661461" y="6000299"/>
              <a:ext cx="942670" cy="430887"/>
            </a:xfrm>
            <a:prstGeom prst="rect">
              <a:avLst/>
            </a:prstGeom>
            <a:noFill/>
          </p:spPr>
          <p:txBody>
            <a:bodyPr wrap="square" rtlCol="0">
              <a:spAutoFit/>
            </a:bodyPr>
            <a:lstStyle/>
            <a:p>
              <a:pPr algn="ctr"/>
              <a:r>
                <a:rPr lang="ko-KR" altLang="en-US" sz="1100" dirty="0" err="1"/>
                <a:t>별점</a:t>
              </a:r>
              <a:r>
                <a:rPr lang="ko-KR" altLang="en-US" sz="1100" dirty="0"/>
                <a:t> </a:t>
              </a:r>
              <a:r>
                <a:rPr lang="en-US" altLang="ko-KR" sz="1100" dirty="0"/>
                <a:t>/ </a:t>
              </a:r>
              <a:r>
                <a:rPr lang="ko-KR" altLang="en-US" sz="1100" dirty="0"/>
                <a:t>댓글쓰기</a:t>
              </a:r>
              <a:endParaRPr lang="en-US" altLang="ko-KR" sz="1100" dirty="0"/>
            </a:p>
          </p:txBody>
        </p:sp>
      </p:grpSp>
      <p:grpSp>
        <p:nvGrpSpPr>
          <p:cNvPr id="1042" name="그룹 1041">
            <a:extLst>
              <a:ext uri="{FF2B5EF4-FFF2-40B4-BE49-F238E27FC236}">
                <a16:creationId xmlns:a16="http://schemas.microsoft.com/office/drawing/2014/main" id="{8B584CB1-088E-5D4E-895D-905C46AC9A60}"/>
              </a:ext>
            </a:extLst>
          </p:cNvPr>
          <p:cNvGrpSpPr/>
          <p:nvPr/>
        </p:nvGrpSpPr>
        <p:grpSpPr>
          <a:xfrm>
            <a:off x="467035" y="3245811"/>
            <a:ext cx="961223" cy="1145160"/>
            <a:chOff x="467035" y="3245811"/>
            <a:chExt cx="961223" cy="1145160"/>
          </a:xfrm>
        </p:grpSpPr>
        <p:sp>
          <p:nvSpPr>
            <p:cNvPr id="33" name="TextBox 32">
              <a:extLst>
                <a:ext uri="{FF2B5EF4-FFF2-40B4-BE49-F238E27FC236}">
                  <a16:creationId xmlns:a16="http://schemas.microsoft.com/office/drawing/2014/main" id="{EDC577D4-EBFA-18E5-62DF-3402F6B42C2C}"/>
                </a:ext>
              </a:extLst>
            </p:cNvPr>
            <p:cNvSpPr txBox="1"/>
            <p:nvPr/>
          </p:nvSpPr>
          <p:spPr>
            <a:xfrm>
              <a:off x="467035" y="4113972"/>
              <a:ext cx="961223" cy="276999"/>
            </a:xfrm>
            <a:prstGeom prst="rect">
              <a:avLst/>
            </a:prstGeom>
            <a:noFill/>
          </p:spPr>
          <p:txBody>
            <a:bodyPr wrap="square" rtlCol="0">
              <a:spAutoFit/>
            </a:bodyPr>
            <a:lstStyle/>
            <a:p>
              <a:pPr algn="ctr"/>
              <a:r>
                <a:rPr lang="en-US" altLang="ko-KR" sz="1200" b="1" dirty="0">
                  <a:solidFill>
                    <a:srgbClr val="655EF4"/>
                  </a:solidFill>
                </a:rPr>
                <a:t>Play!</a:t>
              </a:r>
              <a:endParaRPr lang="ko-KR" altLang="en-US" sz="1200" b="1" dirty="0">
                <a:solidFill>
                  <a:srgbClr val="655EF4"/>
                </a:solidFill>
              </a:endParaRPr>
            </a:p>
          </p:txBody>
        </p:sp>
        <p:pic>
          <p:nvPicPr>
            <p:cNvPr id="1041" name="그림 1040">
              <a:extLst>
                <a:ext uri="{FF2B5EF4-FFF2-40B4-BE49-F238E27FC236}">
                  <a16:creationId xmlns:a16="http://schemas.microsoft.com/office/drawing/2014/main" id="{1C129584-FCD9-A30B-5C47-5BA5603F59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8" b="91314" l="9870" r="89870">
                          <a14:foregroundMark x1="59481" y1="91314" x2="59481" y2="91314"/>
                        </a14:backgroundRemoval>
                      </a14:imgEffect>
                    </a14:imgLayer>
                  </a14:imgProps>
                </a:ext>
              </a:extLst>
            </a:blip>
            <a:stretch>
              <a:fillRect/>
            </a:stretch>
          </p:blipFill>
          <p:spPr>
            <a:xfrm>
              <a:off x="566944" y="3245811"/>
              <a:ext cx="745396" cy="913836"/>
            </a:xfrm>
            <a:prstGeom prst="rect">
              <a:avLst/>
            </a:prstGeom>
          </p:spPr>
        </p:pic>
      </p:grpSp>
      <p:pic>
        <p:nvPicPr>
          <p:cNvPr id="1044" name="그림 1043">
            <a:extLst>
              <a:ext uri="{FF2B5EF4-FFF2-40B4-BE49-F238E27FC236}">
                <a16:creationId xmlns:a16="http://schemas.microsoft.com/office/drawing/2014/main" id="{FD3C9BDE-5E14-FA39-4516-076051A119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47" b="92779" l="9979" r="89813">
                        <a14:foregroundMark x1="38254" y1="73304" x2="38254" y2="73304"/>
                        <a14:foregroundMark x1="48857" y1="72210" x2="48857" y2="72210"/>
                        <a14:foregroundMark x1="62994" y1="34573" x2="62994" y2="34573"/>
                        <a14:foregroundMark x1="63617" y1="29759" x2="63617" y2="29759"/>
                        <a14:foregroundMark x1="81497" y1="85777" x2="81497" y2="85777"/>
                        <a14:foregroundMark x1="65696" y1="92779" x2="65696" y2="92779"/>
                        <a14:foregroundMark x1="89397" y1="64989" x2="89397" y2="64989"/>
                      </a14:backgroundRemoval>
                    </a14:imgEffect>
                  </a14:imgLayer>
                </a14:imgProps>
              </a:ext>
            </a:extLst>
          </a:blip>
          <a:stretch>
            <a:fillRect/>
          </a:stretch>
        </p:blipFill>
        <p:spPr>
          <a:xfrm>
            <a:off x="2139237" y="1303523"/>
            <a:ext cx="716024" cy="680298"/>
          </a:xfrm>
          <a:prstGeom prst="rect">
            <a:avLst/>
          </a:prstGeom>
        </p:spPr>
      </p:pic>
      <p:pic>
        <p:nvPicPr>
          <p:cNvPr id="1046" name="그림 1045">
            <a:extLst>
              <a:ext uri="{FF2B5EF4-FFF2-40B4-BE49-F238E27FC236}">
                <a16:creationId xmlns:a16="http://schemas.microsoft.com/office/drawing/2014/main" id="{59F71976-A491-904D-085E-DF3B238739E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4933" y1="11255" x2="64933" y2="11255"/>
                        <a14:foregroundMark x1="37380" y1="38528" x2="37380" y2="38528"/>
                        <a14:foregroundMark x1="38536" y1="51299" x2="38536" y2="51299"/>
                        <a14:foregroundMark x1="37958" y1="63853" x2="37958" y2="63853"/>
                        <a14:foregroundMark x1="89981" y1="74675" x2="89981" y2="74675"/>
                      </a14:backgroundRemoval>
                    </a14:imgEffect>
                  </a14:imgLayer>
                </a14:imgProps>
              </a:ext>
            </a:extLst>
          </a:blip>
          <a:stretch>
            <a:fillRect/>
          </a:stretch>
        </p:blipFill>
        <p:spPr>
          <a:xfrm>
            <a:off x="3997049" y="1284382"/>
            <a:ext cx="840581" cy="748263"/>
          </a:xfrm>
          <a:prstGeom prst="rect">
            <a:avLst/>
          </a:prstGeom>
        </p:spPr>
      </p:pic>
      <p:grpSp>
        <p:nvGrpSpPr>
          <p:cNvPr id="1083" name="그룹 1082">
            <a:extLst>
              <a:ext uri="{FF2B5EF4-FFF2-40B4-BE49-F238E27FC236}">
                <a16:creationId xmlns:a16="http://schemas.microsoft.com/office/drawing/2014/main" id="{725CA506-FD2F-77FB-E129-FA967833E4CD}"/>
              </a:ext>
            </a:extLst>
          </p:cNvPr>
          <p:cNvGrpSpPr/>
          <p:nvPr/>
        </p:nvGrpSpPr>
        <p:grpSpPr>
          <a:xfrm>
            <a:off x="7742927" y="1458482"/>
            <a:ext cx="968568" cy="670805"/>
            <a:chOff x="7742927" y="1411408"/>
            <a:chExt cx="968568" cy="670805"/>
          </a:xfrm>
        </p:grpSpPr>
        <p:sp>
          <p:nvSpPr>
            <p:cNvPr id="5" name="TextBox 4">
              <a:extLst>
                <a:ext uri="{FF2B5EF4-FFF2-40B4-BE49-F238E27FC236}">
                  <a16:creationId xmlns:a16="http://schemas.microsoft.com/office/drawing/2014/main" id="{1D0A20D4-7164-3DFD-EA8E-054BD7E92654}"/>
                </a:ext>
              </a:extLst>
            </p:cNvPr>
            <p:cNvSpPr txBox="1"/>
            <p:nvPr/>
          </p:nvSpPr>
          <p:spPr>
            <a:xfrm>
              <a:off x="7742927" y="1805214"/>
              <a:ext cx="968568" cy="276999"/>
            </a:xfrm>
            <a:prstGeom prst="rect">
              <a:avLst/>
            </a:prstGeom>
            <a:noFill/>
          </p:spPr>
          <p:txBody>
            <a:bodyPr wrap="square" rtlCol="0">
              <a:spAutoFit/>
            </a:bodyPr>
            <a:lstStyle/>
            <a:p>
              <a:pPr algn="ctr"/>
              <a:r>
                <a:rPr lang="en-US" altLang="ko-KR" sz="1200" b="1" dirty="0">
                  <a:solidFill>
                    <a:srgbClr val="655EF4"/>
                  </a:solidFill>
                </a:rPr>
                <a:t>like</a:t>
              </a:r>
              <a:endParaRPr lang="ko-KR" altLang="en-US" sz="1200" b="1" dirty="0">
                <a:solidFill>
                  <a:srgbClr val="655EF4"/>
                </a:solidFill>
              </a:endParaRPr>
            </a:p>
          </p:txBody>
        </p:sp>
        <p:pic>
          <p:nvPicPr>
            <p:cNvPr id="1051" name="그림 1050">
              <a:extLst>
                <a:ext uri="{FF2B5EF4-FFF2-40B4-BE49-F238E27FC236}">
                  <a16:creationId xmlns:a16="http://schemas.microsoft.com/office/drawing/2014/main" id="{BD526308-6039-2792-2CA7-293ACC78A8F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928" b="93041" l="9816" r="89980">
                          <a14:foregroundMark x1="69121" y1="5928" x2="69121" y2="5928"/>
                          <a14:foregroundMark x1="48057" y1="93041" x2="48057" y2="93041"/>
                        </a14:backgroundRemoval>
                      </a14:imgEffect>
                    </a14:imgLayer>
                  </a14:imgProps>
                </a:ext>
              </a:extLst>
            </a:blip>
            <a:stretch>
              <a:fillRect/>
            </a:stretch>
          </p:blipFill>
          <p:spPr>
            <a:xfrm>
              <a:off x="7990293" y="1411408"/>
              <a:ext cx="474842" cy="376766"/>
            </a:xfrm>
            <a:prstGeom prst="rect">
              <a:avLst/>
            </a:prstGeom>
          </p:spPr>
        </p:pic>
      </p:grpSp>
      <p:grpSp>
        <p:nvGrpSpPr>
          <p:cNvPr id="1068" name="그룹 1067">
            <a:extLst>
              <a:ext uri="{FF2B5EF4-FFF2-40B4-BE49-F238E27FC236}">
                <a16:creationId xmlns:a16="http://schemas.microsoft.com/office/drawing/2014/main" id="{878BAD69-4F09-5063-0323-B0AFC3A712EE}"/>
              </a:ext>
            </a:extLst>
          </p:cNvPr>
          <p:cNvGrpSpPr/>
          <p:nvPr/>
        </p:nvGrpSpPr>
        <p:grpSpPr>
          <a:xfrm>
            <a:off x="2095197" y="4462320"/>
            <a:ext cx="1174939" cy="867891"/>
            <a:chOff x="1896532" y="5658480"/>
            <a:chExt cx="1174939" cy="867891"/>
          </a:xfrm>
        </p:grpSpPr>
        <p:pic>
          <p:nvPicPr>
            <p:cNvPr id="1063" name="그림 1062">
              <a:extLst>
                <a:ext uri="{FF2B5EF4-FFF2-40B4-BE49-F238E27FC236}">
                  <a16:creationId xmlns:a16="http://schemas.microsoft.com/office/drawing/2014/main" id="{002650D6-A271-AEC7-25C9-59A273EF559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621" b="92241" l="4370" r="97143">
                          <a14:foregroundMark x1="97143" y1="76724" x2="97143" y2="76724"/>
                          <a14:foregroundMark x1="87395" y1="38103" x2="87395" y2="38103"/>
                          <a14:foregroundMark x1="87227" y1="33621" x2="87059" y2="44310"/>
                          <a14:foregroundMark x1="86891" y1="18966" x2="86891" y2="37586"/>
                          <a14:foregroundMark x1="86891" y1="37586" x2="86891" y2="37586"/>
                          <a14:foregroundMark x1="32437" y1="8793" x2="84370" y2="15345"/>
                          <a14:foregroundMark x1="84370" y1="15345" x2="86891" y2="18966"/>
                          <a14:foregroundMark x1="33950" y1="10517" x2="18151" y2="9828"/>
                          <a14:foregroundMark x1="18151" y1="9828" x2="5546" y2="19138"/>
                          <a14:foregroundMark x1="5546" y1="19138" x2="4370" y2="22931"/>
                          <a14:foregroundMark x1="74118" y1="92241" x2="82017" y2="91552"/>
                        </a14:backgroundRemoval>
                      </a14:imgEffect>
                    </a14:imgLayer>
                  </a14:imgProps>
                </a:ext>
              </a:extLst>
            </a:blip>
            <a:stretch>
              <a:fillRect/>
            </a:stretch>
          </p:blipFill>
          <p:spPr>
            <a:xfrm>
              <a:off x="2181730" y="5658480"/>
              <a:ext cx="686181" cy="668882"/>
            </a:xfrm>
            <a:prstGeom prst="rect">
              <a:avLst/>
            </a:prstGeom>
          </p:spPr>
        </p:pic>
        <p:sp>
          <p:nvSpPr>
            <p:cNvPr id="1064" name="TextBox 1063">
              <a:extLst>
                <a:ext uri="{FF2B5EF4-FFF2-40B4-BE49-F238E27FC236}">
                  <a16:creationId xmlns:a16="http://schemas.microsoft.com/office/drawing/2014/main" id="{36421C9C-599F-1558-2C9B-89319E866EBF}"/>
                </a:ext>
              </a:extLst>
            </p:cNvPr>
            <p:cNvSpPr txBox="1"/>
            <p:nvPr/>
          </p:nvSpPr>
          <p:spPr>
            <a:xfrm>
              <a:off x="1896532" y="6249372"/>
              <a:ext cx="1174939" cy="276999"/>
            </a:xfrm>
            <a:prstGeom prst="rect">
              <a:avLst/>
            </a:prstGeom>
            <a:noFill/>
          </p:spPr>
          <p:txBody>
            <a:bodyPr wrap="square" rtlCol="0">
              <a:spAutoFit/>
            </a:bodyPr>
            <a:lstStyle/>
            <a:p>
              <a:pPr algn="ctr"/>
              <a:r>
                <a:rPr lang="en-US" altLang="ko-KR" sz="1200" b="1" dirty="0" err="1">
                  <a:solidFill>
                    <a:srgbClr val="655EF4"/>
                  </a:solidFill>
                </a:rPr>
                <a:t>ListContent</a:t>
              </a:r>
              <a:endParaRPr lang="ko-KR" altLang="en-US" sz="1200" b="1" dirty="0">
                <a:solidFill>
                  <a:srgbClr val="655EF4"/>
                </a:solidFill>
              </a:endParaRPr>
            </a:p>
          </p:txBody>
        </p:sp>
      </p:grpSp>
      <p:grpSp>
        <p:nvGrpSpPr>
          <p:cNvPr id="1069" name="그룹 1068">
            <a:extLst>
              <a:ext uri="{FF2B5EF4-FFF2-40B4-BE49-F238E27FC236}">
                <a16:creationId xmlns:a16="http://schemas.microsoft.com/office/drawing/2014/main" id="{12832623-713E-6F80-51A1-712A780F53E4}"/>
              </a:ext>
            </a:extLst>
          </p:cNvPr>
          <p:cNvGrpSpPr/>
          <p:nvPr/>
        </p:nvGrpSpPr>
        <p:grpSpPr>
          <a:xfrm>
            <a:off x="2669420" y="3869952"/>
            <a:ext cx="562028" cy="589327"/>
            <a:chOff x="2484002" y="4336503"/>
            <a:chExt cx="562028" cy="589327"/>
          </a:xfrm>
        </p:grpSpPr>
        <p:cxnSp>
          <p:nvCxnSpPr>
            <p:cNvPr id="47" name="직선 화살표 연결선 46">
              <a:extLst>
                <a:ext uri="{FF2B5EF4-FFF2-40B4-BE49-F238E27FC236}">
                  <a16:creationId xmlns:a16="http://schemas.microsoft.com/office/drawing/2014/main" id="{0448AB77-3DEA-8CC1-6895-0362B2D958F8}"/>
                </a:ext>
              </a:extLst>
            </p:cNvPr>
            <p:cNvCxnSpPr>
              <a:cxnSpLocks/>
            </p:cNvCxnSpPr>
            <p:nvPr/>
          </p:nvCxnSpPr>
          <p:spPr>
            <a:xfrm>
              <a:off x="2484002" y="433650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직선 연결선 1064">
              <a:extLst>
                <a:ext uri="{FF2B5EF4-FFF2-40B4-BE49-F238E27FC236}">
                  <a16:creationId xmlns:a16="http://schemas.microsoft.com/office/drawing/2014/main" id="{EC1CBBBF-6977-E89C-FE2F-FF3FDB766463}"/>
                </a:ext>
              </a:extLst>
            </p:cNvPr>
            <p:cNvCxnSpPr>
              <a:cxnSpLocks/>
            </p:cNvCxnSpPr>
            <p:nvPr/>
          </p:nvCxnSpPr>
          <p:spPr>
            <a:xfrm>
              <a:off x="2484002" y="4336503"/>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072" name="그룹 1071">
            <a:extLst>
              <a:ext uri="{FF2B5EF4-FFF2-40B4-BE49-F238E27FC236}">
                <a16:creationId xmlns:a16="http://schemas.microsoft.com/office/drawing/2014/main" id="{88CD4639-7AFD-97A2-01DC-131FE14F120D}"/>
              </a:ext>
            </a:extLst>
          </p:cNvPr>
          <p:cNvGrpSpPr/>
          <p:nvPr/>
        </p:nvGrpSpPr>
        <p:grpSpPr>
          <a:xfrm>
            <a:off x="2669420" y="5278071"/>
            <a:ext cx="562028" cy="589327"/>
            <a:chOff x="2497248" y="5833369"/>
            <a:chExt cx="562028" cy="589327"/>
          </a:xfrm>
        </p:grpSpPr>
        <p:cxnSp>
          <p:nvCxnSpPr>
            <p:cNvPr id="1070" name="직선 연결선 1069">
              <a:extLst>
                <a:ext uri="{FF2B5EF4-FFF2-40B4-BE49-F238E27FC236}">
                  <a16:creationId xmlns:a16="http://schemas.microsoft.com/office/drawing/2014/main" id="{0E9EF501-DA72-8228-2781-A2EE4EFEFBB3}"/>
                </a:ext>
              </a:extLst>
            </p:cNvPr>
            <p:cNvCxnSpPr>
              <a:cxnSpLocks/>
            </p:cNvCxnSpPr>
            <p:nvPr/>
          </p:nvCxnSpPr>
          <p:spPr>
            <a:xfrm>
              <a:off x="2497248" y="5833369"/>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1071" name="직선 화살표 연결선 1070">
              <a:extLst>
                <a:ext uri="{FF2B5EF4-FFF2-40B4-BE49-F238E27FC236}">
                  <a16:creationId xmlns:a16="http://schemas.microsoft.com/office/drawing/2014/main" id="{6B155C01-8DCD-B513-1E54-6CE1C33818B0}"/>
                </a:ext>
              </a:extLst>
            </p:cNvPr>
            <p:cNvCxnSpPr>
              <a:cxnSpLocks/>
            </p:cNvCxnSpPr>
            <p:nvPr/>
          </p:nvCxnSpPr>
          <p:spPr>
            <a:xfrm>
              <a:off x="2497248" y="641557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3" name="그룹 1072">
            <a:extLst>
              <a:ext uri="{FF2B5EF4-FFF2-40B4-BE49-F238E27FC236}">
                <a16:creationId xmlns:a16="http://schemas.microsoft.com/office/drawing/2014/main" id="{F36F1478-D93D-8E2B-4976-83B453C272BD}"/>
              </a:ext>
            </a:extLst>
          </p:cNvPr>
          <p:cNvGrpSpPr/>
          <p:nvPr/>
        </p:nvGrpSpPr>
        <p:grpSpPr>
          <a:xfrm>
            <a:off x="3217956" y="3429000"/>
            <a:ext cx="723288" cy="892438"/>
            <a:chOff x="4032866" y="1602420"/>
            <a:chExt cx="723288" cy="892438"/>
          </a:xfrm>
        </p:grpSpPr>
        <p:pic>
          <p:nvPicPr>
            <p:cNvPr id="1074" name="그림 1073">
              <a:extLst>
                <a:ext uri="{FF2B5EF4-FFF2-40B4-BE49-F238E27FC236}">
                  <a16:creationId xmlns:a16="http://schemas.microsoft.com/office/drawing/2014/main" id="{A0400F4E-14B7-29C3-A38E-9B3AC23D38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1075" name="TextBox 1074">
              <a:extLst>
                <a:ext uri="{FF2B5EF4-FFF2-40B4-BE49-F238E27FC236}">
                  <a16:creationId xmlns:a16="http://schemas.microsoft.com/office/drawing/2014/main" id="{24C3ABFD-6249-4D50-9A88-3D9247989086}"/>
                </a:ext>
              </a:extLst>
            </p:cNvPr>
            <p:cNvSpPr txBox="1"/>
            <p:nvPr/>
          </p:nvSpPr>
          <p:spPr>
            <a:xfrm>
              <a:off x="4143825" y="2217859"/>
              <a:ext cx="546503" cy="276999"/>
            </a:xfrm>
            <a:prstGeom prst="rect">
              <a:avLst/>
            </a:prstGeom>
            <a:noFill/>
          </p:spPr>
          <p:txBody>
            <a:bodyPr wrap="square" rtlCol="0">
              <a:spAutoFit/>
            </a:bodyPr>
            <a:lstStyle/>
            <a:p>
              <a:pPr algn="ctr"/>
              <a:r>
                <a:rPr lang="en-US" altLang="ko-KR" sz="1200" b="1" dirty="0">
                  <a:solidFill>
                    <a:srgbClr val="655EF4"/>
                  </a:solidFill>
                </a:rPr>
                <a:t>login</a:t>
              </a:r>
              <a:endParaRPr lang="ko-KR" altLang="en-US" sz="1200" b="1" dirty="0">
                <a:solidFill>
                  <a:srgbClr val="655EF4"/>
                </a:solidFill>
              </a:endParaRPr>
            </a:p>
          </p:txBody>
        </p:sp>
      </p:grpSp>
      <p:grpSp>
        <p:nvGrpSpPr>
          <p:cNvPr id="1076" name="그룹 1075">
            <a:extLst>
              <a:ext uri="{FF2B5EF4-FFF2-40B4-BE49-F238E27FC236}">
                <a16:creationId xmlns:a16="http://schemas.microsoft.com/office/drawing/2014/main" id="{C513598E-7553-DEFA-377F-EEE8DBC840AB}"/>
              </a:ext>
            </a:extLst>
          </p:cNvPr>
          <p:cNvGrpSpPr/>
          <p:nvPr/>
        </p:nvGrpSpPr>
        <p:grpSpPr>
          <a:xfrm>
            <a:off x="3164193" y="5395432"/>
            <a:ext cx="852468" cy="877823"/>
            <a:chOff x="2186044" y="1630116"/>
            <a:chExt cx="852468" cy="877823"/>
          </a:xfrm>
        </p:grpSpPr>
        <p:pic>
          <p:nvPicPr>
            <p:cNvPr id="1077" name="그림 1076">
              <a:extLst>
                <a:ext uri="{FF2B5EF4-FFF2-40B4-BE49-F238E27FC236}">
                  <a16:creationId xmlns:a16="http://schemas.microsoft.com/office/drawing/2014/main" id="{72705412-0ECD-1AFC-1065-7D6CCEA5DF8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47303" y1="42510" x2="47303" y2="42510"/>
                        </a14:backgroundRemoval>
                      </a14:imgEffect>
                    </a14:imgLayer>
                  </a14:imgProps>
                </a:ext>
              </a:extLst>
            </a:blip>
            <a:stretch>
              <a:fillRect/>
            </a:stretch>
          </p:blipFill>
          <p:spPr>
            <a:xfrm>
              <a:off x="2281871" y="1630116"/>
              <a:ext cx="660814" cy="677266"/>
            </a:xfrm>
            <a:prstGeom prst="rect">
              <a:avLst/>
            </a:prstGeom>
          </p:spPr>
        </p:pic>
        <p:sp>
          <p:nvSpPr>
            <p:cNvPr id="1078" name="TextBox 1077">
              <a:extLst>
                <a:ext uri="{FF2B5EF4-FFF2-40B4-BE49-F238E27FC236}">
                  <a16:creationId xmlns:a16="http://schemas.microsoft.com/office/drawing/2014/main" id="{F995FBE3-03FF-19D4-B52B-46CB06368534}"/>
                </a:ext>
              </a:extLst>
            </p:cNvPr>
            <p:cNvSpPr txBox="1"/>
            <p:nvPr/>
          </p:nvSpPr>
          <p:spPr>
            <a:xfrm>
              <a:off x="2186044" y="2230940"/>
              <a:ext cx="852468" cy="276999"/>
            </a:xfrm>
            <a:prstGeom prst="rect">
              <a:avLst/>
            </a:prstGeom>
            <a:noFill/>
          </p:spPr>
          <p:txBody>
            <a:bodyPr wrap="square" rtlCol="0">
              <a:spAutoFit/>
            </a:bodyPr>
            <a:lstStyle/>
            <a:p>
              <a:pPr algn="ctr"/>
              <a:r>
                <a:rPr lang="ko-KR" altLang="en-US" sz="1200" b="1" dirty="0">
                  <a:solidFill>
                    <a:srgbClr val="655EF4"/>
                  </a:solidFill>
                </a:rPr>
                <a:t>비회원</a:t>
              </a:r>
            </a:p>
          </p:txBody>
        </p:sp>
      </p:grpSp>
      <p:grpSp>
        <p:nvGrpSpPr>
          <p:cNvPr id="1095" name="그룹 1094">
            <a:extLst>
              <a:ext uri="{FF2B5EF4-FFF2-40B4-BE49-F238E27FC236}">
                <a16:creationId xmlns:a16="http://schemas.microsoft.com/office/drawing/2014/main" id="{A16EF57E-3AF9-CC2C-879A-AFB0E5D2DEFF}"/>
              </a:ext>
            </a:extLst>
          </p:cNvPr>
          <p:cNvGrpSpPr/>
          <p:nvPr/>
        </p:nvGrpSpPr>
        <p:grpSpPr>
          <a:xfrm>
            <a:off x="5053334" y="5557792"/>
            <a:ext cx="886452" cy="800602"/>
            <a:chOff x="4760516" y="5615485"/>
            <a:chExt cx="886452" cy="800602"/>
          </a:xfrm>
        </p:grpSpPr>
        <p:sp>
          <p:nvSpPr>
            <p:cNvPr id="1028" name="TextBox 1027">
              <a:extLst>
                <a:ext uri="{FF2B5EF4-FFF2-40B4-BE49-F238E27FC236}">
                  <a16:creationId xmlns:a16="http://schemas.microsoft.com/office/drawing/2014/main" id="{F28206BD-7131-EC26-9F61-51F79DEC0C82}"/>
                </a:ext>
              </a:extLst>
            </p:cNvPr>
            <p:cNvSpPr txBox="1"/>
            <p:nvPr/>
          </p:nvSpPr>
          <p:spPr>
            <a:xfrm>
              <a:off x="4760516" y="6139088"/>
              <a:ext cx="886452" cy="276999"/>
            </a:xfrm>
            <a:prstGeom prst="rect">
              <a:avLst/>
            </a:prstGeom>
            <a:noFill/>
          </p:spPr>
          <p:txBody>
            <a:bodyPr wrap="square" rtlCol="0">
              <a:spAutoFit/>
            </a:bodyPr>
            <a:lstStyle/>
            <a:p>
              <a:pPr algn="ctr"/>
              <a:r>
                <a:rPr lang="en-US" altLang="ko-KR" sz="1200" b="1" dirty="0">
                  <a:solidFill>
                    <a:srgbClr val="655EF4"/>
                  </a:solidFill>
                </a:rPr>
                <a:t>Crawling</a:t>
              </a:r>
            </a:p>
          </p:txBody>
        </p:sp>
        <p:pic>
          <p:nvPicPr>
            <p:cNvPr id="1082" name="그림 1081">
              <a:extLst>
                <a:ext uri="{FF2B5EF4-FFF2-40B4-BE49-F238E27FC236}">
                  <a16:creationId xmlns:a16="http://schemas.microsoft.com/office/drawing/2014/main" id="{0D1E7E37-125C-5EF8-C1C1-AF9962BEF7F8}"/>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657" b="91416" l="8989" r="93034">
                          <a14:foregroundMark x1="8989" y1="51073" x2="8989" y2="51073"/>
                          <a14:foregroundMark x1="93258" y1="51288" x2="93258" y2="51288"/>
                          <a14:foregroundMark x1="52809" y1="91416" x2="52809" y2="91416"/>
                        </a14:backgroundRemoval>
                      </a14:imgEffect>
                    </a14:imgLayer>
                  </a14:imgProps>
                </a:ext>
              </a:extLst>
            </a:blip>
            <a:stretch>
              <a:fillRect/>
            </a:stretch>
          </p:blipFill>
          <p:spPr>
            <a:xfrm>
              <a:off x="4901503" y="5615485"/>
              <a:ext cx="561275" cy="587762"/>
            </a:xfrm>
            <a:prstGeom prst="rect">
              <a:avLst/>
            </a:prstGeom>
          </p:spPr>
        </p:pic>
      </p:grpSp>
      <p:grpSp>
        <p:nvGrpSpPr>
          <p:cNvPr id="1088" name="그룹 1087">
            <a:extLst>
              <a:ext uri="{FF2B5EF4-FFF2-40B4-BE49-F238E27FC236}">
                <a16:creationId xmlns:a16="http://schemas.microsoft.com/office/drawing/2014/main" id="{B4C159E8-0BF2-34A7-223E-0B4141CFCBFE}"/>
              </a:ext>
            </a:extLst>
          </p:cNvPr>
          <p:cNvGrpSpPr/>
          <p:nvPr/>
        </p:nvGrpSpPr>
        <p:grpSpPr>
          <a:xfrm>
            <a:off x="3980459" y="3547994"/>
            <a:ext cx="1931082" cy="883924"/>
            <a:chOff x="3765805" y="3553967"/>
            <a:chExt cx="1931082" cy="883924"/>
          </a:xfrm>
        </p:grpSpPr>
        <p:cxnSp>
          <p:nvCxnSpPr>
            <p:cNvPr id="1084" name="직선 화살표 연결선 1083">
              <a:extLst>
                <a:ext uri="{FF2B5EF4-FFF2-40B4-BE49-F238E27FC236}">
                  <a16:creationId xmlns:a16="http://schemas.microsoft.com/office/drawing/2014/main" id="{763DEB6E-A900-833A-899D-59D590389912}"/>
                </a:ext>
              </a:extLst>
            </p:cNvPr>
            <p:cNvCxnSpPr>
              <a:cxnSpLocks/>
            </p:cNvCxnSpPr>
            <p:nvPr/>
          </p:nvCxnSpPr>
          <p:spPr>
            <a:xfrm>
              <a:off x="3834085" y="3862421"/>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85" name="TextBox 1084">
              <a:extLst>
                <a:ext uri="{FF2B5EF4-FFF2-40B4-BE49-F238E27FC236}">
                  <a16:creationId xmlns:a16="http://schemas.microsoft.com/office/drawing/2014/main" id="{CF630BB0-3565-2F89-AED2-66E1117F2979}"/>
                </a:ext>
              </a:extLst>
            </p:cNvPr>
            <p:cNvSpPr txBox="1"/>
            <p:nvPr/>
          </p:nvSpPr>
          <p:spPr>
            <a:xfrm>
              <a:off x="4810435" y="4152784"/>
              <a:ext cx="886452" cy="276999"/>
            </a:xfrm>
            <a:prstGeom prst="rect">
              <a:avLst/>
            </a:prstGeom>
            <a:noFill/>
          </p:spPr>
          <p:txBody>
            <a:bodyPr wrap="square" rtlCol="0">
              <a:spAutoFit/>
            </a:bodyPr>
            <a:lstStyle/>
            <a:p>
              <a:pPr algn="ctr"/>
              <a:r>
                <a:rPr lang="en-US" altLang="ko-KR" sz="1200" b="1" dirty="0">
                  <a:solidFill>
                    <a:srgbClr val="655EF4"/>
                  </a:solidFill>
                </a:rPr>
                <a:t>Crawling</a:t>
              </a:r>
            </a:p>
          </p:txBody>
        </p:sp>
        <p:sp>
          <p:nvSpPr>
            <p:cNvPr id="1086" name="TextBox 1085">
              <a:extLst>
                <a:ext uri="{FF2B5EF4-FFF2-40B4-BE49-F238E27FC236}">
                  <a16:creationId xmlns:a16="http://schemas.microsoft.com/office/drawing/2014/main" id="{38381765-775D-F9B7-691C-8668FEBC9140}"/>
                </a:ext>
              </a:extLst>
            </p:cNvPr>
            <p:cNvSpPr txBox="1"/>
            <p:nvPr/>
          </p:nvSpPr>
          <p:spPr>
            <a:xfrm>
              <a:off x="3765805" y="4007004"/>
              <a:ext cx="1103691" cy="430887"/>
            </a:xfrm>
            <a:prstGeom prst="rect">
              <a:avLst/>
            </a:prstGeom>
            <a:noFill/>
          </p:spPr>
          <p:txBody>
            <a:bodyPr wrap="square" rtlCol="0">
              <a:spAutoFit/>
            </a:bodyPr>
            <a:lstStyle/>
            <a:p>
              <a:pPr algn="ctr"/>
              <a:r>
                <a:rPr lang="ko-KR" altLang="en-US" sz="1100" dirty="0"/>
                <a:t>블로그 상위 </a:t>
              </a:r>
              <a:endParaRPr lang="en-US" altLang="ko-KR" sz="1100" dirty="0"/>
            </a:p>
            <a:p>
              <a:pPr algn="ctr"/>
              <a:r>
                <a:rPr lang="en-US" altLang="ko-KR" sz="1100" dirty="0"/>
                <a:t>3</a:t>
              </a:r>
              <a:r>
                <a:rPr lang="ko-KR" altLang="en-US" sz="1100" dirty="0"/>
                <a:t>개 정보</a:t>
              </a:r>
              <a:endParaRPr lang="en-US" altLang="ko-KR" sz="1100" dirty="0"/>
            </a:p>
          </p:txBody>
        </p:sp>
        <p:pic>
          <p:nvPicPr>
            <p:cNvPr id="1087" name="그림 1086">
              <a:extLst>
                <a:ext uri="{FF2B5EF4-FFF2-40B4-BE49-F238E27FC236}">
                  <a16:creationId xmlns:a16="http://schemas.microsoft.com/office/drawing/2014/main" id="{238ABB01-C7EA-613F-0667-8403091A22D7}"/>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657" b="91416" l="8989" r="93034">
                          <a14:foregroundMark x1="8989" y1="51073" x2="8989" y2="51073"/>
                          <a14:foregroundMark x1="93258" y1="51288" x2="93258" y2="51288"/>
                          <a14:foregroundMark x1="52809" y1="91416" x2="52809" y2="91416"/>
                        </a14:backgroundRemoval>
                      </a14:imgEffect>
                    </a14:imgLayer>
                  </a14:imgProps>
                </a:ext>
              </a:extLst>
            </a:blip>
            <a:stretch>
              <a:fillRect/>
            </a:stretch>
          </p:blipFill>
          <p:spPr>
            <a:xfrm>
              <a:off x="4951422" y="3553967"/>
              <a:ext cx="561275" cy="587762"/>
            </a:xfrm>
            <a:prstGeom prst="rect">
              <a:avLst/>
            </a:prstGeom>
          </p:spPr>
        </p:pic>
      </p:grpSp>
      <p:grpSp>
        <p:nvGrpSpPr>
          <p:cNvPr id="1090" name="그룹 1089">
            <a:extLst>
              <a:ext uri="{FF2B5EF4-FFF2-40B4-BE49-F238E27FC236}">
                <a16:creationId xmlns:a16="http://schemas.microsoft.com/office/drawing/2014/main" id="{99D3BDAD-38AD-D17B-ABCF-703DB9DAB89F}"/>
              </a:ext>
            </a:extLst>
          </p:cNvPr>
          <p:cNvGrpSpPr/>
          <p:nvPr/>
        </p:nvGrpSpPr>
        <p:grpSpPr>
          <a:xfrm>
            <a:off x="5999279" y="5851673"/>
            <a:ext cx="942670" cy="547722"/>
            <a:chOff x="5661461" y="5883464"/>
            <a:chExt cx="942670" cy="547722"/>
          </a:xfrm>
        </p:grpSpPr>
        <p:cxnSp>
          <p:nvCxnSpPr>
            <p:cNvPr id="1091" name="직선 화살표 연결선 1090">
              <a:extLst>
                <a:ext uri="{FF2B5EF4-FFF2-40B4-BE49-F238E27FC236}">
                  <a16:creationId xmlns:a16="http://schemas.microsoft.com/office/drawing/2014/main" id="{4BF8E6E6-942D-1FD8-6432-393E0AAE647D}"/>
                </a:ext>
              </a:extLst>
            </p:cNvPr>
            <p:cNvCxnSpPr>
              <a:cxnSpLocks/>
            </p:cNvCxnSpPr>
            <p:nvPr/>
          </p:nvCxnSpPr>
          <p:spPr>
            <a:xfrm>
              <a:off x="5670259" y="5883464"/>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872D77C0-0BE0-BADC-BCCF-E7BFD148BBAB}"/>
                </a:ext>
              </a:extLst>
            </p:cNvPr>
            <p:cNvSpPr txBox="1"/>
            <p:nvPr/>
          </p:nvSpPr>
          <p:spPr>
            <a:xfrm>
              <a:off x="5661461" y="6000299"/>
              <a:ext cx="942670" cy="430887"/>
            </a:xfrm>
            <a:prstGeom prst="rect">
              <a:avLst/>
            </a:prstGeom>
            <a:noFill/>
          </p:spPr>
          <p:txBody>
            <a:bodyPr wrap="square" rtlCol="0">
              <a:spAutoFit/>
            </a:bodyPr>
            <a:lstStyle/>
            <a:p>
              <a:pPr algn="ctr"/>
              <a:r>
                <a:rPr lang="ko-KR" altLang="en-US" sz="1100" dirty="0" err="1"/>
                <a:t>별점</a:t>
              </a:r>
              <a:r>
                <a:rPr lang="ko-KR" altLang="en-US" sz="1100" dirty="0"/>
                <a:t> </a:t>
              </a:r>
              <a:r>
                <a:rPr lang="en-US" altLang="ko-KR" sz="1100" dirty="0"/>
                <a:t>/ </a:t>
              </a:r>
              <a:r>
                <a:rPr lang="ko-KR" altLang="en-US" sz="1100" dirty="0"/>
                <a:t>댓글</a:t>
              </a:r>
              <a:endParaRPr lang="en-US" altLang="ko-KR" sz="1100" dirty="0"/>
            </a:p>
            <a:p>
              <a:pPr algn="ctr"/>
              <a:r>
                <a:rPr lang="ko-KR" altLang="en-US" sz="1100" dirty="0"/>
                <a:t>조회</a:t>
              </a:r>
              <a:endParaRPr lang="en-US" altLang="ko-KR" sz="1100" dirty="0"/>
            </a:p>
          </p:txBody>
        </p:sp>
      </p:grpSp>
      <p:pic>
        <p:nvPicPr>
          <p:cNvPr id="1097" name="그림 1096">
            <a:extLst>
              <a:ext uri="{FF2B5EF4-FFF2-40B4-BE49-F238E27FC236}">
                <a16:creationId xmlns:a16="http://schemas.microsoft.com/office/drawing/2014/main" id="{9A7B5765-DAC8-F683-9561-AF927F61196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917" b="91529" l="9946" r="89873">
                        <a14:foregroundMark x1="58590" y1="91529" x2="58590" y2="91529"/>
                        <a14:foregroundMark x1="53526" y1="41736" x2="53526" y2="41736"/>
                        <a14:foregroundMark x1="72333" y1="46488" x2="72333" y2="46488"/>
                        <a14:foregroundMark x1="34539" y1="47727" x2="34539" y2="47727"/>
                      </a14:backgroundRemoval>
                    </a14:imgEffect>
                  </a14:imgLayer>
                </a14:imgProps>
              </a:ext>
            </a:extLst>
          </a:blip>
          <a:stretch>
            <a:fillRect/>
          </a:stretch>
        </p:blipFill>
        <p:spPr>
          <a:xfrm>
            <a:off x="7022672" y="3453875"/>
            <a:ext cx="755017" cy="660811"/>
          </a:xfrm>
          <a:prstGeom prst="rect">
            <a:avLst/>
          </a:prstGeom>
        </p:spPr>
      </p:pic>
      <p:grpSp>
        <p:nvGrpSpPr>
          <p:cNvPr id="1102" name="그룹 1101">
            <a:extLst>
              <a:ext uri="{FF2B5EF4-FFF2-40B4-BE49-F238E27FC236}">
                <a16:creationId xmlns:a16="http://schemas.microsoft.com/office/drawing/2014/main" id="{85A63E02-819E-C284-4649-0F5B8EE38684}"/>
              </a:ext>
            </a:extLst>
          </p:cNvPr>
          <p:cNvGrpSpPr/>
          <p:nvPr/>
        </p:nvGrpSpPr>
        <p:grpSpPr>
          <a:xfrm>
            <a:off x="7036871" y="5521945"/>
            <a:ext cx="886452" cy="817940"/>
            <a:chOff x="6738887" y="5588139"/>
            <a:chExt cx="886452" cy="817940"/>
          </a:xfrm>
        </p:grpSpPr>
        <p:sp>
          <p:nvSpPr>
            <p:cNvPr id="1037" name="TextBox 1036">
              <a:extLst>
                <a:ext uri="{FF2B5EF4-FFF2-40B4-BE49-F238E27FC236}">
                  <a16:creationId xmlns:a16="http://schemas.microsoft.com/office/drawing/2014/main" id="{4FDBAF02-B4CC-B59C-C56F-87D701F96AC1}"/>
                </a:ext>
              </a:extLst>
            </p:cNvPr>
            <p:cNvSpPr txBox="1"/>
            <p:nvPr/>
          </p:nvSpPr>
          <p:spPr>
            <a:xfrm>
              <a:off x="6738887" y="6129080"/>
              <a:ext cx="886452" cy="276999"/>
            </a:xfrm>
            <a:prstGeom prst="rect">
              <a:avLst/>
            </a:prstGeom>
            <a:noFill/>
          </p:spPr>
          <p:txBody>
            <a:bodyPr wrap="square" rtlCol="0">
              <a:spAutoFit/>
            </a:bodyPr>
            <a:lstStyle/>
            <a:p>
              <a:pPr algn="ctr"/>
              <a:r>
                <a:rPr lang="en-US" altLang="ko-KR" sz="1200" b="1" dirty="0">
                  <a:solidFill>
                    <a:srgbClr val="655EF4"/>
                  </a:solidFill>
                </a:rPr>
                <a:t>Check</a:t>
              </a:r>
            </a:p>
          </p:txBody>
        </p:sp>
        <p:pic>
          <p:nvPicPr>
            <p:cNvPr id="1099" name="그림 1098">
              <a:extLst>
                <a:ext uri="{FF2B5EF4-FFF2-40B4-BE49-F238E27FC236}">
                  <a16:creationId xmlns:a16="http://schemas.microsoft.com/office/drawing/2014/main" id="{706D72C5-58B6-218D-6C10-D5440A421731}"/>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6842032" y="5588139"/>
              <a:ext cx="658919" cy="561353"/>
            </a:xfrm>
            <a:prstGeom prst="rect">
              <a:avLst/>
            </a:prstGeom>
          </p:spPr>
        </p:pic>
      </p:grpSp>
      <p:grpSp>
        <p:nvGrpSpPr>
          <p:cNvPr id="1103" name="그룹 1102">
            <a:extLst>
              <a:ext uri="{FF2B5EF4-FFF2-40B4-BE49-F238E27FC236}">
                <a16:creationId xmlns:a16="http://schemas.microsoft.com/office/drawing/2014/main" id="{F5A46B38-F0A8-3A8C-BE28-986A9116A590}"/>
              </a:ext>
            </a:extLst>
          </p:cNvPr>
          <p:cNvGrpSpPr/>
          <p:nvPr/>
        </p:nvGrpSpPr>
        <p:grpSpPr>
          <a:xfrm>
            <a:off x="7839599" y="3848972"/>
            <a:ext cx="942670" cy="397001"/>
            <a:chOff x="5642109" y="5883464"/>
            <a:chExt cx="942670" cy="397001"/>
          </a:xfrm>
        </p:grpSpPr>
        <p:cxnSp>
          <p:nvCxnSpPr>
            <p:cNvPr id="1104" name="직선 화살표 연결선 1103">
              <a:extLst>
                <a:ext uri="{FF2B5EF4-FFF2-40B4-BE49-F238E27FC236}">
                  <a16:creationId xmlns:a16="http://schemas.microsoft.com/office/drawing/2014/main" id="{43DF55CD-3BE3-B884-FE80-CFA51ADE8AD3}"/>
                </a:ext>
              </a:extLst>
            </p:cNvPr>
            <p:cNvCxnSpPr>
              <a:cxnSpLocks/>
            </p:cNvCxnSpPr>
            <p:nvPr/>
          </p:nvCxnSpPr>
          <p:spPr>
            <a:xfrm>
              <a:off x="5670259" y="5883464"/>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105" name="TextBox 1104">
              <a:extLst>
                <a:ext uri="{FF2B5EF4-FFF2-40B4-BE49-F238E27FC236}">
                  <a16:creationId xmlns:a16="http://schemas.microsoft.com/office/drawing/2014/main" id="{AAFF79D2-753D-524A-743A-EFE5E3B8AD23}"/>
                </a:ext>
              </a:extLst>
            </p:cNvPr>
            <p:cNvSpPr txBox="1"/>
            <p:nvPr/>
          </p:nvSpPr>
          <p:spPr>
            <a:xfrm>
              <a:off x="5642109" y="6018855"/>
              <a:ext cx="942670" cy="261610"/>
            </a:xfrm>
            <a:prstGeom prst="rect">
              <a:avLst/>
            </a:prstGeom>
            <a:noFill/>
          </p:spPr>
          <p:txBody>
            <a:bodyPr wrap="square" rtlCol="0">
              <a:spAutoFit/>
            </a:bodyPr>
            <a:lstStyle/>
            <a:p>
              <a:pPr algn="ctr"/>
              <a:r>
                <a:rPr lang="ko-KR" altLang="en-US" sz="1100" dirty="0"/>
                <a:t>수정 </a:t>
              </a:r>
              <a:r>
                <a:rPr lang="en-US" altLang="ko-KR" sz="1100" dirty="0"/>
                <a:t>/ </a:t>
              </a:r>
              <a:r>
                <a:rPr lang="ko-KR" altLang="en-US" sz="1100" dirty="0"/>
                <a:t>삭제</a:t>
              </a:r>
              <a:endParaRPr lang="en-US" altLang="ko-KR" sz="1100" dirty="0"/>
            </a:p>
          </p:txBody>
        </p:sp>
      </p:grpSp>
      <p:grpSp>
        <p:nvGrpSpPr>
          <p:cNvPr id="80" name="그룹 79"/>
          <p:cNvGrpSpPr/>
          <p:nvPr/>
        </p:nvGrpSpPr>
        <p:grpSpPr>
          <a:xfrm>
            <a:off x="554355" y="498475"/>
            <a:ext cx="5509260" cy="837565"/>
            <a:chOff x="554355" y="498475"/>
            <a:chExt cx="5509260" cy="837565"/>
          </a:xfrm>
        </p:grpSpPr>
        <p:sp>
          <p:nvSpPr>
            <p:cNvPr id="81" name="TextBox 8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Case Diagram</a:t>
              </a:r>
            </a:p>
          </p:txBody>
        </p:sp>
        <p:sp>
          <p:nvSpPr>
            <p:cNvPr id="82" name="TextBox 8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 간 관계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83" name="직사각형 82">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직사각형 83">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TextBox 87">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89" name="TextBox 88">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90" name="TextBox 89">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91" name="TextBox 90">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92" name="TextBox 91">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93" name="TextBox 92">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8143020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1"/>
            <a:ext cx="10438288"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grpSp>
        <p:nvGrpSpPr>
          <p:cNvPr id="1106" name="그룹 1105">
            <a:extLst>
              <a:ext uri="{FF2B5EF4-FFF2-40B4-BE49-F238E27FC236}">
                <a16:creationId xmlns:a16="http://schemas.microsoft.com/office/drawing/2014/main" id="{DC149F2F-7AF3-7311-DF69-5C51412C7BA1}"/>
              </a:ext>
            </a:extLst>
          </p:cNvPr>
          <p:cNvGrpSpPr/>
          <p:nvPr/>
        </p:nvGrpSpPr>
        <p:grpSpPr>
          <a:xfrm>
            <a:off x="2202107" y="5163202"/>
            <a:ext cx="1103691" cy="321856"/>
            <a:chOff x="3736358" y="5909366"/>
            <a:chExt cx="1103691" cy="321856"/>
          </a:xfrm>
        </p:grpSpPr>
        <p:cxnSp>
          <p:nvCxnSpPr>
            <p:cNvPr id="58" name="직선 화살표 연결선 57">
              <a:extLst>
                <a:ext uri="{FF2B5EF4-FFF2-40B4-BE49-F238E27FC236}">
                  <a16:creationId xmlns:a16="http://schemas.microsoft.com/office/drawing/2014/main" id="{8CC4CD5F-5F03-4A44-91AF-EDC174E08DF0}"/>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79E61BBE-EE2D-4054-34DA-35ECC4B0AC01}"/>
                </a:ext>
              </a:extLst>
            </p:cNvPr>
            <p:cNvSpPr txBox="1"/>
            <p:nvPr/>
          </p:nvSpPr>
          <p:spPr>
            <a:xfrm>
              <a:off x="3736358" y="5969612"/>
              <a:ext cx="1103691" cy="261610"/>
            </a:xfrm>
            <a:prstGeom prst="rect">
              <a:avLst/>
            </a:prstGeom>
            <a:noFill/>
          </p:spPr>
          <p:txBody>
            <a:bodyPr wrap="square" rtlCol="0">
              <a:spAutoFit/>
            </a:bodyPr>
            <a:lstStyle/>
            <a:p>
              <a:pPr algn="ctr"/>
              <a:r>
                <a:rPr lang="en-US" altLang="ko-KR" sz="1100" dirty="0"/>
                <a:t>Login</a:t>
              </a:r>
              <a:r>
                <a:rPr lang="ko-KR" altLang="en-US" sz="1100" dirty="0"/>
                <a:t> </a:t>
              </a:r>
              <a:r>
                <a:rPr lang="en-US" altLang="ko-KR" sz="1100" dirty="0"/>
                <a:t>page</a:t>
              </a:r>
            </a:p>
          </p:txBody>
        </p:sp>
      </p:grpSp>
      <p:sp>
        <p:nvSpPr>
          <p:cNvPr id="33" name="TextBox 32">
            <a:extLst>
              <a:ext uri="{FF2B5EF4-FFF2-40B4-BE49-F238E27FC236}">
                <a16:creationId xmlns:a16="http://schemas.microsoft.com/office/drawing/2014/main" id="{EDC577D4-EBFA-18E5-62DF-3402F6B42C2C}"/>
              </a:ext>
            </a:extLst>
          </p:cNvPr>
          <p:cNvSpPr txBox="1"/>
          <p:nvPr/>
        </p:nvSpPr>
        <p:spPr>
          <a:xfrm>
            <a:off x="467035" y="4113972"/>
            <a:ext cx="961223" cy="276999"/>
          </a:xfrm>
          <a:prstGeom prst="rect">
            <a:avLst/>
          </a:prstGeom>
          <a:noFill/>
        </p:spPr>
        <p:txBody>
          <a:bodyPr wrap="square" rtlCol="0">
            <a:spAutoFit/>
          </a:bodyPr>
          <a:lstStyle/>
          <a:p>
            <a:pPr algn="ctr"/>
            <a:r>
              <a:rPr lang="en-US" altLang="ko-KR" sz="1200" b="1" dirty="0">
                <a:solidFill>
                  <a:srgbClr val="655EF4"/>
                </a:solidFill>
              </a:rPr>
              <a:t>Random</a:t>
            </a:r>
            <a:endParaRPr lang="ko-KR" altLang="en-US" sz="1200" b="1" dirty="0">
              <a:solidFill>
                <a:srgbClr val="655EF4"/>
              </a:solidFill>
            </a:endParaRPr>
          </a:p>
        </p:txBody>
      </p:sp>
      <p:grpSp>
        <p:nvGrpSpPr>
          <p:cNvPr id="1069" name="그룹 1068">
            <a:extLst>
              <a:ext uri="{FF2B5EF4-FFF2-40B4-BE49-F238E27FC236}">
                <a16:creationId xmlns:a16="http://schemas.microsoft.com/office/drawing/2014/main" id="{12832623-713E-6F80-51A1-712A780F53E4}"/>
              </a:ext>
            </a:extLst>
          </p:cNvPr>
          <p:cNvGrpSpPr/>
          <p:nvPr/>
        </p:nvGrpSpPr>
        <p:grpSpPr>
          <a:xfrm>
            <a:off x="979265" y="2372475"/>
            <a:ext cx="562028" cy="589327"/>
            <a:chOff x="2484002" y="4336503"/>
            <a:chExt cx="562028" cy="589327"/>
          </a:xfrm>
        </p:grpSpPr>
        <p:cxnSp>
          <p:nvCxnSpPr>
            <p:cNvPr id="47" name="직선 화살표 연결선 46">
              <a:extLst>
                <a:ext uri="{FF2B5EF4-FFF2-40B4-BE49-F238E27FC236}">
                  <a16:creationId xmlns:a16="http://schemas.microsoft.com/office/drawing/2014/main" id="{0448AB77-3DEA-8CC1-6895-0362B2D958F8}"/>
                </a:ext>
              </a:extLst>
            </p:cNvPr>
            <p:cNvCxnSpPr>
              <a:cxnSpLocks/>
            </p:cNvCxnSpPr>
            <p:nvPr/>
          </p:nvCxnSpPr>
          <p:spPr>
            <a:xfrm>
              <a:off x="2484002" y="433650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직선 연결선 1064">
              <a:extLst>
                <a:ext uri="{FF2B5EF4-FFF2-40B4-BE49-F238E27FC236}">
                  <a16:creationId xmlns:a16="http://schemas.microsoft.com/office/drawing/2014/main" id="{EC1CBBBF-6977-E89C-FE2F-FF3FDB766463}"/>
                </a:ext>
              </a:extLst>
            </p:cNvPr>
            <p:cNvCxnSpPr>
              <a:cxnSpLocks/>
            </p:cNvCxnSpPr>
            <p:nvPr/>
          </p:nvCxnSpPr>
          <p:spPr>
            <a:xfrm>
              <a:off x="2484002" y="4336503"/>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072" name="그룹 1071">
            <a:extLst>
              <a:ext uri="{FF2B5EF4-FFF2-40B4-BE49-F238E27FC236}">
                <a16:creationId xmlns:a16="http://schemas.microsoft.com/office/drawing/2014/main" id="{88CD4639-7AFD-97A2-01DC-131FE14F120D}"/>
              </a:ext>
            </a:extLst>
          </p:cNvPr>
          <p:cNvGrpSpPr/>
          <p:nvPr/>
        </p:nvGrpSpPr>
        <p:grpSpPr>
          <a:xfrm>
            <a:off x="950693" y="4583097"/>
            <a:ext cx="562028" cy="589327"/>
            <a:chOff x="2497248" y="5833369"/>
            <a:chExt cx="562028" cy="589327"/>
          </a:xfrm>
        </p:grpSpPr>
        <p:cxnSp>
          <p:nvCxnSpPr>
            <p:cNvPr id="1070" name="직선 연결선 1069">
              <a:extLst>
                <a:ext uri="{FF2B5EF4-FFF2-40B4-BE49-F238E27FC236}">
                  <a16:creationId xmlns:a16="http://schemas.microsoft.com/office/drawing/2014/main" id="{0E9EF501-DA72-8228-2781-A2EE4EFEFBB3}"/>
                </a:ext>
              </a:extLst>
            </p:cNvPr>
            <p:cNvCxnSpPr>
              <a:cxnSpLocks/>
            </p:cNvCxnSpPr>
            <p:nvPr/>
          </p:nvCxnSpPr>
          <p:spPr>
            <a:xfrm>
              <a:off x="2497248" y="5833369"/>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1071" name="직선 화살표 연결선 1070">
              <a:extLst>
                <a:ext uri="{FF2B5EF4-FFF2-40B4-BE49-F238E27FC236}">
                  <a16:creationId xmlns:a16="http://schemas.microsoft.com/office/drawing/2014/main" id="{6B155C01-8DCD-B513-1E54-6CE1C33818B0}"/>
                </a:ext>
              </a:extLst>
            </p:cNvPr>
            <p:cNvCxnSpPr>
              <a:cxnSpLocks/>
            </p:cNvCxnSpPr>
            <p:nvPr/>
          </p:nvCxnSpPr>
          <p:spPr>
            <a:xfrm>
              <a:off x="2497248" y="641557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3" name="그룹 1072">
            <a:extLst>
              <a:ext uri="{FF2B5EF4-FFF2-40B4-BE49-F238E27FC236}">
                <a16:creationId xmlns:a16="http://schemas.microsoft.com/office/drawing/2014/main" id="{F36F1478-D93D-8E2B-4976-83B453C272BD}"/>
              </a:ext>
            </a:extLst>
          </p:cNvPr>
          <p:cNvGrpSpPr/>
          <p:nvPr/>
        </p:nvGrpSpPr>
        <p:grpSpPr>
          <a:xfrm>
            <a:off x="1631247" y="1931523"/>
            <a:ext cx="723288" cy="892438"/>
            <a:chOff x="4032866" y="1602420"/>
            <a:chExt cx="723288" cy="892438"/>
          </a:xfrm>
        </p:grpSpPr>
        <p:pic>
          <p:nvPicPr>
            <p:cNvPr id="1074" name="그림 1073">
              <a:extLst>
                <a:ext uri="{FF2B5EF4-FFF2-40B4-BE49-F238E27FC236}">
                  <a16:creationId xmlns:a16="http://schemas.microsoft.com/office/drawing/2014/main" id="{A0400F4E-14B7-29C3-A38E-9B3AC23D38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1075" name="TextBox 1074">
              <a:extLst>
                <a:ext uri="{FF2B5EF4-FFF2-40B4-BE49-F238E27FC236}">
                  <a16:creationId xmlns:a16="http://schemas.microsoft.com/office/drawing/2014/main" id="{24C3ABFD-6249-4D50-9A88-3D9247989086}"/>
                </a:ext>
              </a:extLst>
            </p:cNvPr>
            <p:cNvSpPr txBox="1"/>
            <p:nvPr/>
          </p:nvSpPr>
          <p:spPr>
            <a:xfrm>
              <a:off x="4143825" y="2217859"/>
              <a:ext cx="546503" cy="276999"/>
            </a:xfrm>
            <a:prstGeom prst="rect">
              <a:avLst/>
            </a:prstGeom>
            <a:noFill/>
          </p:spPr>
          <p:txBody>
            <a:bodyPr wrap="square" rtlCol="0">
              <a:spAutoFit/>
            </a:bodyPr>
            <a:lstStyle/>
            <a:p>
              <a:pPr algn="ctr"/>
              <a:r>
                <a:rPr lang="en-US" altLang="ko-KR" sz="1200" b="1" dirty="0">
                  <a:solidFill>
                    <a:srgbClr val="655EF4"/>
                  </a:solidFill>
                </a:rPr>
                <a:t>login</a:t>
              </a:r>
              <a:endParaRPr lang="ko-KR" altLang="en-US" sz="1200" b="1" dirty="0">
                <a:solidFill>
                  <a:srgbClr val="655EF4"/>
                </a:solidFill>
              </a:endParaRPr>
            </a:p>
          </p:txBody>
        </p:sp>
      </p:grpSp>
      <p:grpSp>
        <p:nvGrpSpPr>
          <p:cNvPr id="1076" name="그룹 1075">
            <a:extLst>
              <a:ext uri="{FF2B5EF4-FFF2-40B4-BE49-F238E27FC236}">
                <a16:creationId xmlns:a16="http://schemas.microsoft.com/office/drawing/2014/main" id="{C513598E-7553-DEFA-377F-EEE8DBC840AB}"/>
              </a:ext>
            </a:extLst>
          </p:cNvPr>
          <p:cNvGrpSpPr/>
          <p:nvPr/>
        </p:nvGrpSpPr>
        <p:grpSpPr>
          <a:xfrm>
            <a:off x="1445466" y="4697740"/>
            <a:ext cx="852468" cy="877823"/>
            <a:chOff x="2186044" y="1630116"/>
            <a:chExt cx="852468" cy="877823"/>
          </a:xfrm>
        </p:grpSpPr>
        <p:pic>
          <p:nvPicPr>
            <p:cNvPr id="1077" name="그림 1076">
              <a:extLst>
                <a:ext uri="{FF2B5EF4-FFF2-40B4-BE49-F238E27FC236}">
                  <a16:creationId xmlns:a16="http://schemas.microsoft.com/office/drawing/2014/main" id="{72705412-0ECD-1AFC-1065-7D6CCEA5DF8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7303" y1="42510" x2="47303" y2="42510"/>
                        </a14:backgroundRemoval>
                      </a14:imgEffect>
                    </a14:imgLayer>
                  </a14:imgProps>
                </a:ext>
              </a:extLst>
            </a:blip>
            <a:stretch>
              <a:fillRect/>
            </a:stretch>
          </p:blipFill>
          <p:spPr>
            <a:xfrm>
              <a:off x="2281871" y="1630116"/>
              <a:ext cx="660814" cy="677266"/>
            </a:xfrm>
            <a:prstGeom prst="rect">
              <a:avLst/>
            </a:prstGeom>
          </p:spPr>
        </p:pic>
        <p:sp>
          <p:nvSpPr>
            <p:cNvPr id="1078" name="TextBox 1077">
              <a:extLst>
                <a:ext uri="{FF2B5EF4-FFF2-40B4-BE49-F238E27FC236}">
                  <a16:creationId xmlns:a16="http://schemas.microsoft.com/office/drawing/2014/main" id="{F995FBE3-03FF-19D4-B52B-46CB06368534}"/>
                </a:ext>
              </a:extLst>
            </p:cNvPr>
            <p:cNvSpPr txBox="1"/>
            <p:nvPr/>
          </p:nvSpPr>
          <p:spPr>
            <a:xfrm>
              <a:off x="2186044" y="2230940"/>
              <a:ext cx="852468" cy="276999"/>
            </a:xfrm>
            <a:prstGeom prst="rect">
              <a:avLst/>
            </a:prstGeom>
            <a:noFill/>
          </p:spPr>
          <p:txBody>
            <a:bodyPr wrap="square" rtlCol="0">
              <a:spAutoFit/>
            </a:bodyPr>
            <a:lstStyle/>
            <a:p>
              <a:pPr algn="ctr"/>
              <a:r>
                <a:rPr lang="ko-KR" altLang="en-US" sz="1200" b="1" dirty="0">
                  <a:solidFill>
                    <a:srgbClr val="655EF4"/>
                  </a:solidFill>
                </a:rPr>
                <a:t>비회원</a:t>
              </a:r>
            </a:p>
          </p:txBody>
        </p:sp>
      </p:grpSp>
      <p:grpSp>
        <p:nvGrpSpPr>
          <p:cNvPr id="12" name="그룹 11">
            <a:extLst>
              <a:ext uri="{FF2B5EF4-FFF2-40B4-BE49-F238E27FC236}">
                <a16:creationId xmlns:a16="http://schemas.microsoft.com/office/drawing/2014/main" id="{24015977-9E6F-3C9B-9E7C-3E867D79FBA7}"/>
              </a:ext>
            </a:extLst>
          </p:cNvPr>
          <p:cNvGrpSpPr/>
          <p:nvPr/>
        </p:nvGrpSpPr>
        <p:grpSpPr>
          <a:xfrm>
            <a:off x="2520558" y="2368096"/>
            <a:ext cx="1103691" cy="406193"/>
            <a:chOff x="2480880" y="2350366"/>
            <a:chExt cx="1103691" cy="406193"/>
          </a:xfrm>
        </p:grpSpPr>
        <p:cxnSp>
          <p:nvCxnSpPr>
            <p:cNvPr id="1084" name="직선 화살표 연결선 1083">
              <a:extLst>
                <a:ext uri="{FF2B5EF4-FFF2-40B4-BE49-F238E27FC236}">
                  <a16:creationId xmlns:a16="http://schemas.microsoft.com/office/drawing/2014/main" id="{763DEB6E-A900-833A-899D-59D590389912}"/>
                </a:ext>
              </a:extLst>
            </p:cNvPr>
            <p:cNvCxnSpPr>
              <a:cxnSpLocks/>
            </p:cNvCxnSpPr>
            <p:nvPr/>
          </p:nvCxnSpPr>
          <p:spPr>
            <a:xfrm>
              <a:off x="2549160" y="2350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086" name="TextBox 1085">
              <a:extLst>
                <a:ext uri="{FF2B5EF4-FFF2-40B4-BE49-F238E27FC236}">
                  <a16:creationId xmlns:a16="http://schemas.microsoft.com/office/drawing/2014/main" id="{38381765-775D-F9B7-691C-8668FEBC9140}"/>
                </a:ext>
              </a:extLst>
            </p:cNvPr>
            <p:cNvSpPr txBox="1"/>
            <p:nvPr/>
          </p:nvSpPr>
          <p:spPr>
            <a:xfrm>
              <a:off x="2480880" y="2494949"/>
              <a:ext cx="1103691" cy="261610"/>
            </a:xfrm>
            <a:prstGeom prst="rect">
              <a:avLst/>
            </a:prstGeom>
            <a:noFill/>
          </p:spPr>
          <p:txBody>
            <a:bodyPr wrap="square" rtlCol="0">
              <a:spAutoFit/>
            </a:bodyPr>
            <a:lstStyle/>
            <a:p>
              <a:pPr algn="ctr"/>
              <a:r>
                <a:rPr lang="en-US" altLang="ko-KR" sz="1100" dirty="0"/>
                <a:t>Point -5</a:t>
              </a:r>
            </a:p>
          </p:txBody>
        </p:sp>
      </p:grpSp>
      <p:pic>
        <p:nvPicPr>
          <p:cNvPr id="3" name="그림 2">
            <a:extLst>
              <a:ext uri="{FF2B5EF4-FFF2-40B4-BE49-F238E27FC236}">
                <a16:creationId xmlns:a16="http://schemas.microsoft.com/office/drawing/2014/main" id="{2BDF8797-1C81-3D4B-8A01-E7D3C58C02E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706" b="91261" l="9915" r="89915">
                        <a14:foregroundMark x1="54017" y1="91261" x2="54017" y2="90756"/>
                        <a14:foregroundMark x1="90085" y1="64202" x2="90085" y2="64202"/>
                        <a14:foregroundMark x1="57607" y1="8571" x2="57607" y2="8571"/>
                        <a14:foregroundMark x1="51795" y1="4706" x2="51795" y2="4706"/>
                        <a14:foregroundMark x1="50427" y1="23361" x2="50427" y2="22857"/>
                        <a14:foregroundMark x1="59316" y1="33950" x2="59316" y2="33950"/>
                        <a14:foregroundMark x1="35726" y1="55294" x2="35726" y2="54454"/>
                        <a14:foregroundMark x1="31624" y1="68067" x2="31624" y2="68067"/>
                        <a14:foregroundMark x1="69231" y1="70252" x2="69231" y2="70252"/>
                        <a14:foregroundMark x1="70256" y1="63193" x2="70256" y2="63193"/>
                      </a14:backgroundRemoval>
                    </a14:imgEffect>
                  </a14:imgLayer>
                </a14:imgProps>
              </a:ext>
            </a:extLst>
          </a:blip>
          <a:stretch>
            <a:fillRect/>
          </a:stretch>
        </p:blipFill>
        <p:spPr>
          <a:xfrm>
            <a:off x="507161" y="3271660"/>
            <a:ext cx="895962" cy="911278"/>
          </a:xfrm>
          <a:prstGeom prst="rect">
            <a:avLst/>
          </a:prstGeom>
        </p:spPr>
      </p:pic>
      <p:grpSp>
        <p:nvGrpSpPr>
          <p:cNvPr id="14" name="그룹 13">
            <a:extLst>
              <a:ext uri="{FF2B5EF4-FFF2-40B4-BE49-F238E27FC236}">
                <a16:creationId xmlns:a16="http://schemas.microsoft.com/office/drawing/2014/main" id="{CE1C2D40-5260-99DE-EF42-D8BD981D441E}"/>
              </a:ext>
            </a:extLst>
          </p:cNvPr>
          <p:cNvGrpSpPr/>
          <p:nvPr/>
        </p:nvGrpSpPr>
        <p:grpSpPr>
          <a:xfrm>
            <a:off x="3528584" y="1831102"/>
            <a:ext cx="1420845" cy="1143876"/>
            <a:chOff x="3352034" y="1941435"/>
            <a:chExt cx="1420845" cy="1143876"/>
          </a:xfrm>
        </p:grpSpPr>
        <p:sp>
          <p:nvSpPr>
            <p:cNvPr id="1085" name="TextBox 1084">
              <a:extLst>
                <a:ext uri="{FF2B5EF4-FFF2-40B4-BE49-F238E27FC236}">
                  <a16:creationId xmlns:a16="http://schemas.microsoft.com/office/drawing/2014/main" id="{CF630BB0-3565-2F89-AED2-66E1117F2979}"/>
                </a:ext>
              </a:extLst>
            </p:cNvPr>
            <p:cNvSpPr txBox="1"/>
            <p:nvPr/>
          </p:nvSpPr>
          <p:spPr>
            <a:xfrm>
              <a:off x="3352034" y="2654424"/>
              <a:ext cx="1420845" cy="430887"/>
            </a:xfrm>
            <a:prstGeom prst="rect">
              <a:avLst/>
            </a:prstGeom>
            <a:noFill/>
          </p:spPr>
          <p:txBody>
            <a:bodyPr wrap="square" rtlCol="0">
              <a:spAutoFit/>
            </a:bodyPr>
            <a:lstStyle/>
            <a:p>
              <a:pPr algn="ctr"/>
              <a:r>
                <a:rPr lang="ko-KR" altLang="en-US" sz="1050" b="1" dirty="0">
                  <a:solidFill>
                    <a:srgbClr val="655EF4"/>
                  </a:solidFill>
                </a:rPr>
                <a:t>날씨 미세먼지</a:t>
              </a:r>
              <a:endParaRPr lang="en-US" altLang="ko-KR" sz="1050" b="1" dirty="0">
                <a:solidFill>
                  <a:srgbClr val="655EF4"/>
                </a:solidFill>
              </a:endParaRPr>
            </a:p>
            <a:p>
              <a:pPr algn="ctr"/>
              <a:r>
                <a:rPr lang="ko-KR" altLang="en-US" sz="1050" b="1" dirty="0">
                  <a:solidFill>
                    <a:srgbClr val="655EF4"/>
                  </a:solidFill>
                </a:rPr>
                <a:t>반영한 랜덤 추천</a:t>
              </a:r>
              <a:endParaRPr lang="en-US" altLang="ko-KR" sz="1050" b="1" dirty="0">
                <a:solidFill>
                  <a:srgbClr val="655EF4"/>
                </a:solidFill>
              </a:endParaRPr>
            </a:p>
          </p:txBody>
        </p:sp>
        <p:pic>
          <p:nvPicPr>
            <p:cNvPr id="9" name="그림 8">
              <a:extLst>
                <a:ext uri="{FF2B5EF4-FFF2-40B4-BE49-F238E27FC236}">
                  <a16:creationId xmlns:a16="http://schemas.microsoft.com/office/drawing/2014/main" id="{6724D851-6333-1866-E5F8-99EE1F87E2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86" b="95359" l="6815" r="94102">
                          <a14:foregroundMark x1="40891" y1="58087" x2="40891" y2="58087"/>
                          <a14:foregroundMark x1="69463" y1="55274" x2="69463" y2="55274"/>
                          <a14:foregroundMark x1="93185" y1="53586" x2="93185" y2="53586"/>
                          <a14:foregroundMark x1="94364" y1="45288" x2="94364" y2="45288"/>
                          <a14:foregroundMark x1="93971" y1="40506" x2="94102" y2="41491"/>
                          <a14:foregroundMark x1="82962" y1="30661" x2="82962" y2="30661"/>
                          <a14:foregroundMark x1="73394" y1="82278" x2="73394" y2="82278"/>
                          <a14:foregroundMark x1="63303" y1="95359" x2="63303" y2="95359"/>
                          <a14:foregroundMark x1="6815" y1="50914" x2="7077" y2="51336"/>
                        </a14:backgroundRemoval>
                      </a14:imgEffect>
                    </a14:imgLayer>
                  </a14:imgProps>
                </a:ext>
              </a:extLst>
            </a:blip>
            <a:stretch>
              <a:fillRect/>
            </a:stretch>
          </p:blipFill>
          <p:spPr>
            <a:xfrm>
              <a:off x="3691455" y="1941435"/>
              <a:ext cx="698911" cy="651278"/>
            </a:xfrm>
            <a:prstGeom prst="rect">
              <a:avLst/>
            </a:prstGeom>
          </p:spPr>
        </p:pic>
      </p:grpSp>
      <p:grpSp>
        <p:nvGrpSpPr>
          <p:cNvPr id="41" name="그룹 40">
            <a:extLst>
              <a:ext uri="{FF2B5EF4-FFF2-40B4-BE49-F238E27FC236}">
                <a16:creationId xmlns:a16="http://schemas.microsoft.com/office/drawing/2014/main" id="{2A0D00E4-BD18-BB28-DB30-80B12A4C9395}"/>
              </a:ext>
            </a:extLst>
          </p:cNvPr>
          <p:cNvGrpSpPr/>
          <p:nvPr/>
        </p:nvGrpSpPr>
        <p:grpSpPr>
          <a:xfrm>
            <a:off x="4845581" y="2362167"/>
            <a:ext cx="1103691" cy="406193"/>
            <a:chOff x="2480880" y="2350366"/>
            <a:chExt cx="1103691" cy="406193"/>
          </a:xfrm>
        </p:grpSpPr>
        <p:cxnSp>
          <p:nvCxnSpPr>
            <p:cNvPr id="44" name="직선 화살표 연결선 43">
              <a:extLst>
                <a:ext uri="{FF2B5EF4-FFF2-40B4-BE49-F238E27FC236}">
                  <a16:creationId xmlns:a16="http://schemas.microsoft.com/office/drawing/2014/main" id="{E2654B54-A4AF-9461-14B2-384D2C0A8E8F}"/>
                </a:ext>
              </a:extLst>
            </p:cNvPr>
            <p:cNvCxnSpPr>
              <a:cxnSpLocks/>
            </p:cNvCxnSpPr>
            <p:nvPr/>
          </p:nvCxnSpPr>
          <p:spPr>
            <a:xfrm>
              <a:off x="2549160" y="2350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BD14B6E-07BF-7BC7-15CF-121B2ABC025D}"/>
                </a:ext>
              </a:extLst>
            </p:cNvPr>
            <p:cNvSpPr txBox="1"/>
            <p:nvPr/>
          </p:nvSpPr>
          <p:spPr>
            <a:xfrm>
              <a:off x="2480880" y="2494949"/>
              <a:ext cx="1103691" cy="261610"/>
            </a:xfrm>
            <a:prstGeom prst="rect">
              <a:avLst/>
            </a:prstGeom>
            <a:noFill/>
          </p:spPr>
          <p:txBody>
            <a:bodyPr wrap="square" rtlCol="0">
              <a:spAutoFit/>
            </a:bodyPr>
            <a:lstStyle/>
            <a:p>
              <a:pPr algn="ctr"/>
              <a:r>
                <a:rPr lang="en-US" altLang="ko-KR" sz="1100" dirty="0"/>
                <a:t>Point -5</a:t>
              </a:r>
            </a:p>
          </p:txBody>
        </p:sp>
      </p:grpSp>
      <p:grpSp>
        <p:nvGrpSpPr>
          <p:cNvPr id="57" name="그룹 56">
            <a:extLst>
              <a:ext uri="{FF2B5EF4-FFF2-40B4-BE49-F238E27FC236}">
                <a16:creationId xmlns:a16="http://schemas.microsoft.com/office/drawing/2014/main" id="{FE212710-E139-4310-83A9-ABAA45842A8D}"/>
              </a:ext>
            </a:extLst>
          </p:cNvPr>
          <p:cNvGrpSpPr/>
          <p:nvPr/>
        </p:nvGrpSpPr>
        <p:grpSpPr>
          <a:xfrm>
            <a:off x="5792272" y="1820441"/>
            <a:ext cx="1420845" cy="1021874"/>
            <a:chOff x="5772532" y="1763555"/>
            <a:chExt cx="1420845" cy="1021874"/>
          </a:xfrm>
        </p:grpSpPr>
        <p:pic>
          <p:nvPicPr>
            <p:cNvPr id="55" name="그림 54">
              <a:extLst>
                <a:ext uri="{FF2B5EF4-FFF2-40B4-BE49-F238E27FC236}">
                  <a16:creationId xmlns:a16="http://schemas.microsoft.com/office/drawing/2014/main" id="{41C078BF-88AC-0CCA-5F34-B14AFCCF1A3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0390" y1="45623" x2="60390" y2="45623"/>
                          <a14:foregroundMark x1="79221" y1="22054" x2="79221" y2="22054"/>
                          <a14:foregroundMark x1="86688" y1="64310" x2="86688" y2="64310"/>
                          <a14:foregroundMark x1="24351" y1="74916" x2="24351" y2="74916"/>
                          <a14:foregroundMark x1="21266" y1="31818" x2="21266" y2="31818"/>
                        </a14:backgroundRemoval>
                      </a14:imgEffect>
                    </a14:imgLayer>
                  </a14:imgProps>
                </a:ext>
              </a:extLst>
            </a:blip>
            <a:stretch>
              <a:fillRect/>
            </a:stretch>
          </p:blipFill>
          <p:spPr>
            <a:xfrm>
              <a:off x="6063965" y="1763555"/>
              <a:ext cx="758005" cy="730933"/>
            </a:xfrm>
            <a:prstGeom prst="rect">
              <a:avLst/>
            </a:prstGeom>
          </p:spPr>
        </p:pic>
        <p:sp>
          <p:nvSpPr>
            <p:cNvPr id="56" name="TextBox 55">
              <a:extLst>
                <a:ext uri="{FF2B5EF4-FFF2-40B4-BE49-F238E27FC236}">
                  <a16:creationId xmlns:a16="http://schemas.microsoft.com/office/drawing/2014/main" id="{ACEA6838-EBB1-7F72-46F5-81D9E7A9BA02}"/>
                </a:ext>
              </a:extLst>
            </p:cNvPr>
            <p:cNvSpPr txBox="1"/>
            <p:nvPr/>
          </p:nvSpPr>
          <p:spPr>
            <a:xfrm>
              <a:off x="5772532" y="2531513"/>
              <a:ext cx="1420845" cy="253916"/>
            </a:xfrm>
            <a:prstGeom prst="rect">
              <a:avLst/>
            </a:prstGeom>
            <a:noFill/>
          </p:spPr>
          <p:txBody>
            <a:bodyPr wrap="square" rtlCol="0">
              <a:spAutoFit/>
            </a:bodyPr>
            <a:lstStyle/>
            <a:p>
              <a:pPr algn="ctr"/>
              <a:r>
                <a:rPr lang="ko-KR" altLang="en-US" sz="1050" b="1" dirty="0">
                  <a:solidFill>
                    <a:srgbClr val="655EF4"/>
                  </a:solidFill>
                </a:rPr>
                <a:t>한번 더 추천</a:t>
              </a:r>
              <a:endParaRPr lang="en-US" altLang="ko-KR" sz="1050" b="1" dirty="0">
                <a:solidFill>
                  <a:srgbClr val="655EF4"/>
                </a:solidFill>
              </a:endParaRPr>
            </a:p>
          </p:txBody>
        </p:sp>
      </p:grpSp>
      <p:grpSp>
        <p:nvGrpSpPr>
          <p:cNvPr id="46" name="그룹 45"/>
          <p:cNvGrpSpPr/>
          <p:nvPr/>
        </p:nvGrpSpPr>
        <p:grpSpPr>
          <a:xfrm>
            <a:off x="554355" y="498475"/>
            <a:ext cx="5509260" cy="837565"/>
            <a:chOff x="554355" y="498475"/>
            <a:chExt cx="5509260" cy="837565"/>
          </a:xfrm>
        </p:grpSpPr>
        <p:sp>
          <p:nvSpPr>
            <p:cNvPr id="54" name="TextBox 53"/>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Case Diagram</a:t>
              </a:r>
            </a:p>
          </p:txBody>
        </p:sp>
        <p:sp>
          <p:nvSpPr>
            <p:cNvPr id="59" name="TextBox 58"/>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 간 관계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60" name="직사각형 5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직사각형 6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직사각형 6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TextBox 6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6" name="TextBox 6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7" name="TextBox 6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8" name="TextBox 6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9" name="TextBox 6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70" name="TextBox 6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67642444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1"/>
            <a:ext cx="10438288"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sp>
        <p:nvSpPr>
          <p:cNvPr id="57" name="직사각형 5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58">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직사각형 59">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4" name="TextBox 63">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5" name="TextBox 64">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6" name="TextBox 65">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7" name="TextBox 66">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8" name="TextBox 67">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grpSp>
        <p:nvGrpSpPr>
          <p:cNvPr id="145" name="그룹 144">
            <a:extLst>
              <a:ext uri="{FF2B5EF4-FFF2-40B4-BE49-F238E27FC236}">
                <a16:creationId xmlns:a16="http://schemas.microsoft.com/office/drawing/2014/main" id="{A6D0900E-D90E-6BFF-D8CD-04C28AA35473}"/>
              </a:ext>
            </a:extLst>
          </p:cNvPr>
          <p:cNvGrpSpPr/>
          <p:nvPr/>
        </p:nvGrpSpPr>
        <p:grpSpPr>
          <a:xfrm>
            <a:off x="1311840" y="404469"/>
            <a:ext cx="7920554" cy="6138689"/>
            <a:chOff x="233938" y="623927"/>
            <a:chExt cx="7920554" cy="6138689"/>
          </a:xfrm>
        </p:grpSpPr>
        <p:grpSp>
          <p:nvGrpSpPr>
            <p:cNvPr id="146" name="그룹 145">
              <a:extLst>
                <a:ext uri="{FF2B5EF4-FFF2-40B4-BE49-F238E27FC236}">
                  <a16:creationId xmlns:a16="http://schemas.microsoft.com/office/drawing/2014/main" id="{DC149F2F-7AF3-7311-DF69-5C51412C7BA1}"/>
                </a:ext>
              </a:extLst>
            </p:cNvPr>
            <p:cNvGrpSpPr/>
            <p:nvPr/>
          </p:nvGrpSpPr>
          <p:grpSpPr>
            <a:xfrm>
              <a:off x="1968328" y="6323705"/>
              <a:ext cx="1103691" cy="321856"/>
              <a:chOff x="3736358" y="5909366"/>
              <a:chExt cx="1103691" cy="321856"/>
            </a:xfrm>
          </p:grpSpPr>
          <p:cxnSp>
            <p:nvCxnSpPr>
              <p:cNvPr id="220" name="직선 화살표 연결선 219">
                <a:extLst>
                  <a:ext uri="{FF2B5EF4-FFF2-40B4-BE49-F238E27FC236}">
                    <a16:creationId xmlns:a16="http://schemas.microsoft.com/office/drawing/2014/main" id="{8CC4CD5F-5F03-4A44-91AF-EDC174E08DF0}"/>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79E61BBE-EE2D-4054-34DA-35ECC4B0AC01}"/>
                  </a:ext>
                </a:extLst>
              </p:cNvPr>
              <p:cNvSpPr txBox="1"/>
              <p:nvPr/>
            </p:nvSpPr>
            <p:spPr>
              <a:xfrm>
                <a:off x="3736358" y="5969612"/>
                <a:ext cx="1103691" cy="261610"/>
              </a:xfrm>
              <a:prstGeom prst="rect">
                <a:avLst/>
              </a:prstGeom>
              <a:noFill/>
            </p:spPr>
            <p:txBody>
              <a:bodyPr wrap="square" rtlCol="0">
                <a:spAutoFit/>
              </a:bodyPr>
              <a:lstStyle/>
              <a:p>
                <a:pPr algn="ctr"/>
                <a:r>
                  <a:rPr lang="ko-KR" altLang="en-US" sz="1100" dirty="0"/>
                  <a:t>게시판 조회</a:t>
                </a:r>
                <a:endParaRPr lang="en-US" altLang="ko-KR" sz="1100" dirty="0"/>
              </a:p>
            </p:txBody>
          </p:sp>
        </p:grpSp>
        <p:grpSp>
          <p:nvGrpSpPr>
            <p:cNvPr id="147" name="그룹 146">
              <a:extLst>
                <a:ext uri="{FF2B5EF4-FFF2-40B4-BE49-F238E27FC236}">
                  <a16:creationId xmlns:a16="http://schemas.microsoft.com/office/drawing/2014/main" id="{C513598E-7553-DEFA-377F-EEE8DBC840AB}"/>
                </a:ext>
              </a:extLst>
            </p:cNvPr>
            <p:cNvGrpSpPr/>
            <p:nvPr/>
          </p:nvGrpSpPr>
          <p:grpSpPr>
            <a:xfrm>
              <a:off x="1183339" y="5884793"/>
              <a:ext cx="852468" cy="877823"/>
              <a:chOff x="2186044" y="1630116"/>
              <a:chExt cx="852468" cy="877823"/>
            </a:xfrm>
          </p:grpSpPr>
          <p:pic>
            <p:nvPicPr>
              <p:cNvPr id="218" name="그림 217">
                <a:extLst>
                  <a:ext uri="{FF2B5EF4-FFF2-40B4-BE49-F238E27FC236}">
                    <a16:creationId xmlns:a16="http://schemas.microsoft.com/office/drawing/2014/main" id="{72705412-0ECD-1AFC-1065-7D6CCEA5DF8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7303" y1="42510" x2="47303" y2="42510"/>
                          </a14:backgroundRemoval>
                        </a14:imgEffect>
                      </a14:imgLayer>
                    </a14:imgProps>
                  </a:ext>
                </a:extLst>
              </a:blip>
              <a:stretch>
                <a:fillRect/>
              </a:stretch>
            </p:blipFill>
            <p:spPr>
              <a:xfrm>
                <a:off x="2281871" y="1630116"/>
                <a:ext cx="660814" cy="677266"/>
              </a:xfrm>
              <a:prstGeom prst="rect">
                <a:avLst/>
              </a:prstGeom>
            </p:spPr>
          </p:pic>
          <p:sp>
            <p:nvSpPr>
              <p:cNvPr id="219" name="TextBox 218">
                <a:extLst>
                  <a:ext uri="{FF2B5EF4-FFF2-40B4-BE49-F238E27FC236}">
                    <a16:creationId xmlns:a16="http://schemas.microsoft.com/office/drawing/2014/main" id="{F995FBE3-03FF-19D4-B52B-46CB06368534}"/>
                  </a:ext>
                </a:extLst>
              </p:cNvPr>
              <p:cNvSpPr txBox="1"/>
              <p:nvPr/>
            </p:nvSpPr>
            <p:spPr>
              <a:xfrm>
                <a:off x="2186044" y="2230940"/>
                <a:ext cx="852468" cy="276999"/>
              </a:xfrm>
              <a:prstGeom prst="rect">
                <a:avLst/>
              </a:prstGeom>
              <a:noFill/>
            </p:spPr>
            <p:txBody>
              <a:bodyPr wrap="square" rtlCol="0">
                <a:spAutoFit/>
              </a:bodyPr>
              <a:lstStyle/>
              <a:p>
                <a:pPr algn="ctr"/>
                <a:r>
                  <a:rPr lang="ko-KR" altLang="en-US" sz="1200" b="1" dirty="0">
                    <a:solidFill>
                      <a:srgbClr val="655EF4"/>
                    </a:solidFill>
                  </a:rPr>
                  <a:t>비회원</a:t>
                </a:r>
              </a:p>
            </p:txBody>
          </p:sp>
        </p:grpSp>
        <p:grpSp>
          <p:nvGrpSpPr>
            <p:cNvPr id="148" name="그룹 147">
              <a:extLst>
                <a:ext uri="{FF2B5EF4-FFF2-40B4-BE49-F238E27FC236}">
                  <a16:creationId xmlns:a16="http://schemas.microsoft.com/office/drawing/2014/main" id="{F58EA858-E69D-0D8A-234A-30EFBC05E2CE}"/>
                </a:ext>
              </a:extLst>
            </p:cNvPr>
            <p:cNvGrpSpPr/>
            <p:nvPr/>
          </p:nvGrpSpPr>
          <p:grpSpPr>
            <a:xfrm>
              <a:off x="233938" y="4233838"/>
              <a:ext cx="961223" cy="1058616"/>
              <a:chOff x="233950" y="3225348"/>
              <a:chExt cx="961223" cy="1058616"/>
            </a:xfrm>
          </p:grpSpPr>
          <p:sp>
            <p:nvSpPr>
              <p:cNvPr id="216" name="TextBox 215">
                <a:extLst>
                  <a:ext uri="{FF2B5EF4-FFF2-40B4-BE49-F238E27FC236}">
                    <a16:creationId xmlns:a16="http://schemas.microsoft.com/office/drawing/2014/main" id="{EDC577D4-EBFA-18E5-62DF-3402F6B42C2C}"/>
                  </a:ext>
                </a:extLst>
              </p:cNvPr>
              <p:cNvSpPr txBox="1"/>
              <p:nvPr/>
            </p:nvSpPr>
            <p:spPr>
              <a:xfrm>
                <a:off x="233950" y="4006965"/>
                <a:ext cx="961223" cy="276999"/>
              </a:xfrm>
              <a:prstGeom prst="rect">
                <a:avLst/>
              </a:prstGeom>
              <a:noFill/>
            </p:spPr>
            <p:txBody>
              <a:bodyPr wrap="square" rtlCol="0">
                <a:spAutoFit/>
              </a:bodyPr>
              <a:lstStyle/>
              <a:p>
                <a:pPr algn="ctr"/>
                <a:r>
                  <a:rPr lang="en-US" altLang="ko-KR" sz="1200" b="1" dirty="0" err="1">
                    <a:solidFill>
                      <a:srgbClr val="655EF4"/>
                    </a:solidFill>
                  </a:rPr>
                  <a:t>Commuity</a:t>
                </a:r>
                <a:endParaRPr lang="ko-KR" altLang="en-US" sz="1200" b="1" dirty="0">
                  <a:solidFill>
                    <a:srgbClr val="655EF4"/>
                  </a:solidFill>
                </a:endParaRPr>
              </a:p>
            </p:txBody>
          </p:sp>
          <p:pic>
            <p:nvPicPr>
              <p:cNvPr id="217" name="그림 216">
                <a:extLst>
                  <a:ext uri="{FF2B5EF4-FFF2-40B4-BE49-F238E27FC236}">
                    <a16:creationId xmlns:a16="http://schemas.microsoft.com/office/drawing/2014/main" id="{58261AD4-037E-1E65-D901-1FE4D176865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42" b="91628" l="9476" r="92944">
                            <a14:foregroundMark x1="79839" y1="92093" x2="79839" y2="92093"/>
                            <a14:foregroundMark x1="90726" y1="78605" x2="90726" y2="78605"/>
                            <a14:foregroundMark x1="86694" y1="41163" x2="86694" y2="41163"/>
                            <a14:foregroundMark x1="89516" y1="30698" x2="89516" y2="30698"/>
                            <a14:foregroundMark x1="80444" y1="8837" x2="80444" y2="8837"/>
                            <a14:foregroundMark x1="93145" y1="21628" x2="93145" y2="21628"/>
                            <a14:foregroundMark x1="31452" y1="7442" x2="31452" y2="7442"/>
                          </a14:backgroundRemoval>
                        </a14:imgEffect>
                      </a14:imgLayer>
                    </a14:imgProps>
                  </a:ext>
                </a:extLst>
              </a:blip>
              <a:stretch>
                <a:fillRect/>
              </a:stretch>
            </p:blipFill>
            <p:spPr>
              <a:xfrm>
                <a:off x="252419" y="3225348"/>
                <a:ext cx="895962" cy="776741"/>
              </a:xfrm>
              <a:prstGeom prst="rect">
                <a:avLst/>
              </a:prstGeom>
            </p:spPr>
          </p:pic>
        </p:grpSp>
        <p:grpSp>
          <p:nvGrpSpPr>
            <p:cNvPr id="149" name="그룹 148">
              <a:extLst>
                <a:ext uri="{FF2B5EF4-FFF2-40B4-BE49-F238E27FC236}">
                  <a16:creationId xmlns:a16="http://schemas.microsoft.com/office/drawing/2014/main" id="{1364092A-2C45-AE46-B1D1-E3138E245A54}"/>
                </a:ext>
              </a:extLst>
            </p:cNvPr>
            <p:cNvGrpSpPr/>
            <p:nvPr/>
          </p:nvGrpSpPr>
          <p:grpSpPr>
            <a:xfrm>
              <a:off x="3068274" y="5944676"/>
              <a:ext cx="886452" cy="817940"/>
              <a:chOff x="6738887" y="5588139"/>
              <a:chExt cx="886452" cy="817940"/>
            </a:xfrm>
          </p:grpSpPr>
          <p:sp>
            <p:nvSpPr>
              <p:cNvPr id="214" name="TextBox 213">
                <a:extLst>
                  <a:ext uri="{FF2B5EF4-FFF2-40B4-BE49-F238E27FC236}">
                    <a16:creationId xmlns:a16="http://schemas.microsoft.com/office/drawing/2014/main" id="{FE8BD4CB-02EA-A4BA-DB6B-3FA79CB2A95C}"/>
                  </a:ext>
                </a:extLst>
              </p:cNvPr>
              <p:cNvSpPr txBox="1"/>
              <p:nvPr/>
            </p:nvSpPr>
            <p:spPr>
              <a:xfrm>
                <a:off x="6738887" y="6129080"/>
                <a:ext cx="886452" cy="276999"/>
              </a:xfrm>
              <a:prstGeom prst="rect">
                <a:avLst/>
              </a:prstGeom>
              <a:noFill/>
            </p:spPr>
            <p:txBody>
              <a:bodyPr wrap="square" rtlCol="0">
                <a:spAutoFit/>
              </a:bodyPr>
              <a:lstStyle/>
              <a:p>
                <a:pPr algn="ctr"/>
                <a:r>
                  <a:rPr lang="en-US" altLang="ko-KR" sz="1200" b="1" dirty="0">
                    <a:solidFill>
                      <a:srgbClr val="655EF4"/>
                    </a:solidFill>
                  </a:rPr>
                  <a:t>Check</a:t>
                </a:r>
              </a:p>
            </p:txBody>
          </p:sp>
          <p:pic>
            <p:nvPicPr>
              <p:cNvPr id="215" name="그림 214">
                <a:extLst>
                  <a:ext uri="{FF2B5EF4-FFF2-40B4-BE49-F238E27FC236}">
                    <a16:creationId xmlns:a16="http://schemas.microsoft.com/office/drawing/2014/main" id="{F4EDECB3-8994-EE2F-04EE-A5AA35716FE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6842032" y="5588139"/>
                <a:ext cx="658919" cy="561353"/>
              </a:xfrm>
              <a:prstGeom prst="rect">
                <a:avLst/>
              </a:prstGeom>
            </p:spPr>
          </p:pic>
        </p:grpSp>
        <p:grpSp>
          <p:nvGrpSpPr>
            <p:cNvPr id="150" name="그룹 149">
              <a:extLst>
                <a:ext uri="{FF2B5EF4-FFF2-40B4-BE49-F238E27FC236}">
                  <a16:creationId xmlns:a16="http://schemas.microsoft.com/office/drawing/2014/main" id="{3DF8D973-DADC-CF54-4416-2FCD5640AA42}"/>
                </a:ext>
              </a:extLst>
            </p:cNvPr>
            <p:cNvGrpSpPr/>
            <p:nvPr/>
          </p:nvGrpSpPr>
          <p:grpSpPr>
            <a:xfrm>
              <a:off x="673428" y="5404671"/>
              <a:ext cx="562028" cy="930607"/>
              <a:chOff x="673428" y="5404671"/>
              <a:chExt cx="562028" cy="930607"/>
            </a:xfrm>
          </p:grpSpPr>
          <p:cxnSp>
            <p:nvCxnSpPr>
              <p:cNvPr id="212" name="직선 화살표 연결선 211">
                <a:extLst>
                  <a:ext uri="{FF2B5EF4-FFF2-40B4-BE49-F238E27FC236}">
                    <a16:creationId xmlns:a16="http://schemas.microsoft.com/office/drawing/2014/main" id="{6B155C01-8DCD-B513-1E54-6CE1C33818B0}"/>
                  </a:ext>
                </a:extLst>
              </p:cNvPr>
              <p:cNvCxnSpPr>
                <a:cxnSpLocks/>
              </p:cNvCxnSpPr>
              <p:nvPr/>
            </p:nvCxnSpPr>
            <p:spPr>
              <a:xfrm>
                <a:off x="673428" y="6323705"/>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직선 연결선 212">
                <a:extLst>
                  <a:ext uri="{FF2B5EF4-FFF2-40B4-BE49-F238E27FC236}">
                    <a16:creationId xmlns:a16="http://schemas.microsoft.com/office/drawing/2014/main" id="{94ED0CD4-5845-CCA1-4F99-705F199849CD}"/>
                  </a:ext>
                </a:extLst>
              </p:cNvPr>
              <p:cNvCxnSpPr>
                <a:cxnSpLocks/>
              </p:cNvCxnSpPr>
              <p:nvPr/>
            </p:nvCxnSpPr>
            <p:spPr>
              <a:xfrm>
                <a:off x="673428" y="5404671"/>
                <a:ext cx="0" cy="93060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cxnSp>
          <p:nvCxnSpPr>
            <p:cNvPr id="151" name="직선 화살표 연결선 150">
              <a:extLst>
                <a:ext uri="{FF2B5EF4-FFF2-40B4-BE49-F238E27FC236}">
                  <a16:creationId xmlns:a16="http://schemas.microsoft.com/office/drawing/2014/main" id="{4943F701-A991-E756-BCCC-7F5BF6EAEE41}"/>
                </a:ext>
              </a:extLst>
            </p:cNvPr>
            <p:cNvCxnSpPr>
              <a:cxnSpLocks/>
            </p:cNvCxnSpPr>
            <p:nvPr/>
          </p:nvCxnSpPr>
          <p:spPr>
            <a:xfrm>
              <a:off x="1235456" y="5245046"/>
              <a:ext cx="1247046"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nvGrpSpPr>
            <p:cNvPr id="152" name="그룹 151">
              <a:extLst>
                <a:ext uri="{FF2B5EF4-FFF2-40B4-BE49-F238E27FC236}">
                  <a16:creationId xmlns:a16="http://schemas.microsoft.com/office/drawing/2014/main" id="{1049F5C9-5FA2-A7E4-94B3-793BD2EFA66A}"/>
                </a:ext>
              </a:extLst>
            </p:cNvPr>
            <p:cNvGrpSpPr/>
            <p:nvPr/>
          </p:nvGrpSpPr>
          <p:grpSpPr>
            <a:xfrm>
              <a:off x="2562170" y="4795117"/>
              <a:ext cx="743489" cy="899857"/>
              <a:chOff x="2450627" y="3823497"/>
              <a:chExt cx="743489" cy="899857"/>
            </a:xfrm>
          </p:grpSpPr>
          <p:pic>
            <p:nvPicPr>
              <p:cNvPr id="210" name="그림 209">
                <a:extLst>
                  <a:ext uri="{FF2B5EF4-FFF2-40B4-BE49-F238E27FC236}">
                    <a16:creationId xmlns:a16="http://schemas.microsoft.com/office/drawing/2014/main" id="{C8DF9AB9-2E86-E223-1BCE-BE5D987207A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774" b="95276" l="9824" r="89673">
                            <a14:foregroundMark x1="61461" y1="71654" x2="61461" y2="71654"/>
                            <a14:foregroundMark x1="68514" y1="95538" x2="68514" y2="95538"/>
                            <a14:foregroundMark x1="45844" y1="51706" x2="45844" y2="51706"/>
                            <a14:foregroundMark x1="45844" y1="41207" x2="45844" y2="41207"/>
                            <a14:foregroundMark x1="42317" y1="5774" x2="42317" y2="5774"/>
                          </a14:backgroundRemoval>
                        </a14:imgEffect>
                      </a14:imgLayer>
                    </a14:imgProps>
                  </a:ext>
                </a:extLst>
              </a:blip>
              <a:stretch>
                <a:fillRect/>
              </a:stretch>
            </p:blipFill>
            <p:spPr>
              <a:xfrm>
                <a:off x="2514850" y="3823497"/>
                <a:ext cx="679266" cy="651890"/>
              </a:xfrm>
              <a:prstGeom prst="rect">
                <a:avLst/>
              </a:prstGeom>
            </p:spPr>
          </p:pic>
          <p:sp>
            <p:nvSpPr>
              <p:cNvPr id="211" name="TextBox 210">
                <a:extLst>
                  <a:ext uri="{FF2B5EF4-FFF2-40B4-BE49-F238E27FC236}">
                    <a16:creationId xmlns:a16="http://schemas.microsoft.com/office/drawing/2014/main" id="{7DFAFE04-6759-A863-E158-842FC0081316}"/>
                  </a:ext>
                </a:extLst>
              </p:cNvPr>
              <p:cNvSpPr txBox="1"/>
              <p:nvPr/>
            </p:nvSpPr>
            <p:spPr>
              <a:xfrm>
                <a:off x="2450627" y="4446355"/>
                <a:ext cx="738337" cy="276999"/>
              </a:xfrm>
              <a:prstGeom prst="rect">
                <a:avLst/>
              </a:prstGeom>
              <a:noFill/>
            </p:spPr>
            <p:txBody>
              <a:bodyPr wrap="square" rtlCol="0">
                <a:spAutoFit/>
              </a:bodyPr>
              <a:lstStyle/>
              <a:p>
                <a:pPr algn="ctr"/>
                <a:r>
                  <a:rPr lang="ko-KR" altLang="en-US" sz="1200" b="1" dirty="0">
                    <a:solidFill>
                      <a:srgbClr val="655EF4"/>
                    </a:solidFill>
                  </a:rPr>
                  <a:t>관리자</a:t>
                </a:r>
              </a:p>
            </p:txBody>
          </p:sp>
        </p:grpSp>
        <p:grpSp>
          <p:nvGrpSpPr>
            <p:cNvPr id="153" name="그룹 152">
              <a:extLst>
                <a:ext uri="{FF2B5EF4-FFF2-40B4-BE49-F238E27FC236}">
                  <a16:creationId xmlns:a16="http://schemas.microsoft.com/office/drawing/2014/main" id="{79E44736-848E-AB5B-3766-42341499D97B}"/>
                </a:ext>
              </a:extLst>
            </p:cNvPr>
            <p:cNvGrpSpPr/>
            <p:nvPr/>
          </p:nvGrpSpPr>
          <p:grpSpPr>
            <a:xfrm>
              <a:off x="3283471" y="5245046"/>
              <a:ext cx="1103691" cy="327198"/>
              <a:chOff x="2759717" y="4215825"/>
              <a:chExt cx="1103691" cy="327198"/>
            </a:xfrm>
          </p:grpSpPr>
          <p:cxnSp>
            <p:nvCxnSpPr>
              <p:cNvPr id="208" name="직선 화살표 연결선 207">
                <a:extLst>
                  <a:ext uri="{FF2B5EF4-FFF2-40B4-BE49-F238E27FC236}">
                    <a16:creationId xmlns:a16="http://schemas.microsoft.com/office/drawing/2014/main" id="{F86767C1-8717-0788-963B-96F2F418F21F}"/>
                  </a:ext>
                </a:extLst>
              </p:cNvPr>
              <p:cNvCxnSpPr>
                <a:cxnSpLocks/>
              </p:cNvCxnSpPr>
              <p:nvPr/>
            </p:nvCxnSpPr>
            <p:spPr>
              <a:xfrm>
                <a:off x="2934920" y="4215825"/>
                <a:ext cx="723292"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4049E6DF-D744-AAE5-EFFE-ADC834825194}"/>
                  </a:ext>
                </a:extLst>
              </p:cNvPr>
              <p:cNvSpPr txBox="1"/>
              <p:nvPr/>
            </p:nvSpPr>
            <p:spPr>
              <a:xfrm>
                <a:off x="2759717" y="4281413"/>
                <a:ext cx="1103691" cy="261610"/>
              </a:xfrm>
              <a:prstGeom prst="rect">
                <a:avLst/>
              </a:prstGeom>
              <a:noFill/>
            </p:spPr>
            <p:txBody>
              <a:bodyPr wrap="square" rtlCol="0">
                <a:spAutoFit/>
              </a:bodyPr>
              <a:lstStyle/>
              <a:p>
                <a:pPr algn="ctr"/>
                <a:r>
                  <a:rPr lang="ko-KR" altLang="en-US" sz="1100" dirty="0"/>
                  <a:t>게시판 조회</a:t>
                </a:r>
                <a:endParaRPr lang="en-US" altLang="ko-KR" sz="1100" dirty="0"/>
              </a:p>
            </p:txBody>
          </p:sp>
        </p:grpSp>
        <p:grpSp>
          <p:nvGrpSpPr>
            <p:cNvPr id="154" name="그룹 153">
              <a:extLst>
                <a:ext uri="{FF2B5EF4-FFF2-40B4-BE49-F238E27FC236}">
                  <a16:creationId xmlns:a16="http://schemas.microsoft.com/office/drawing/2014/main" id="{EC5F1277-21F4-5C4B-9634-CBA1CF3BE809}"/>
                </a:ext>
              </a:extLst>
            </p:cNvPr>
            <p:cNvGrpSpPr/>
            <p:nvPr/>
          </p:nvGrpSpPr>
          <p:grpSpPr>
            <a:xfrm>
              <a:off x="4213137" y="4863730"/>
              <a:ext cx="886452" cy="817940"/>
              <a:chOff x="6738887" y="5588139"/>
              <a:chExt cx="886452" cy="817940"/>
            </a:xfrm>
          </p:grpSpPr>
          <p:sp>
            <p:nvSpPr>
              <p:cNvPr id="206" name="TextBox 205">
                <a:extLst>
                  <a:ext uri="{FF2B5EF4-FFF2-40B4-BE49-F238E27FC236}">
                    <a16:creationId xmlns:a16="http://schemas.microsoft.com/office/drawing/2014/main" id="{6568E8AD-0357-4C65-C03C-C2F4EE1198FB}"/>
                  </a:ext>
                </a:extLst>
              </p:cNvPr>
              <p:cNvSpPr txBox="1"/>
              <p:nvPr/>
            </p:nvSpPr>
            <p:spPr>
              <a:xfrm>
                <a:off x="6738887" y="6129080"/>
                <a:ext cx="886452" cy="276999"/>
              </a:xfrm>
              <a:prstGeom prst="rect">
                <a:avLst/>
              </a:prstGeom>
              <a:noFill/>
            </p:spPr>
            <p:txBody>
              <a:bodyPr wrap="square" rtlCol="0">
                <a:spAutoFit/>
              </a:bodyPr>
              <a:lstStyle/>
              <a:p>
                <a:pPr algn="ctr"/>
                <a:r>
                  <a:rPr lang="en-US" altLang="ko-KR" sz="1200" b="1" dirty="0">
                    <a:solidFill>
                      <a:srgbClr val="655EF4"/>
                    </a:solidFill>
                  </a:rPr>
                  <a:t>Check</a:t>
                </a:r>
              </a:p>
            </p:txBody>
          </p:sp>
          <p:pic>
            <p:nvPicPr>
              <p:cNvPr id="207" name="그림 206">
                <a:extLst>
                  <a:ext uri="{FF2B5EF4-FFF2-40B4-BE49-F238E27FC236}">
                    <a16:creationId xmlns:a16="http://schemas.microsoft.com/office/drawing/2014/main" id="{24B8A4CE-3B39-A351-5AE6-7F0AAE91CD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6842032" y="5588139"/>
                <a:ext cx="658919" cy="561353"/>
              </a:xfrm>
              <a:prstGeom prst="rect">
                <a:avLst/>
              </a:prstGeom>
            </p:spPr>
          </p:pic>
        </p:grpSp>
        <p:pic>
          <p:nvPicPr>
            <p:cNvPr id="155" name="그림 154">
              <a:extLst>
                <a:ext uri="{FF2B5EF4-FFF2-40B4-BE49-F238E27FC236}">
                  <a16:creationId xmlns:a16="http://schemas.microsoft.com/office/drawing/2014/main" id="{7E481603-50DA-DF80-3F82-4C435902519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071" b="92441" l="1891" r="91253">
                          <a14:foregroundMark x1="91253" y1="25702" x2="91253" y2="25702"/>
                          <a14:foregroundMark x1="86052" y1="69762" x2="86052" y2="69762"/>
                          <a14:foregroundMark x1="70922" y1="92441" x2="70922" y2="92441"/>
                          <a14:foregroundMark x1="7092" y1="47732" x2="7092" y2="47732"/>
                          <a14:foregroundMark x1="6856" y1="47516" x2="6856" y2="47516"/>
                          <a14:foregroundMark x1="6147" y1="46004" x2="6147" y2="46004"/>
                          <a14:foregroundMark x1="5437" y1="54860" x2="4397" y2="60054"/>
                          <a14:backgroundMark x1="2364" y1="59611" x2="236" y2="67603"/>
                          <a14:backgroundMark x1="1182" y1="67603" x2="473" y2="78186"/>
                        </a14:backgroundRemoval>
                      </a14:imgEffect>
                    </a14:imgLayer>
                  </a14:imgProps>
                </a:ext>
              </a:extLst>
            </a:blip>
            <a:stretch>
              <a:fillRect/>
            </a:stretch>
          </p:blipFill>
          <p:spPr>
            <a:xfrm>
              <a:off x="6105613" y="4832977"/>
              <a:ext cx="569047" cy="622858"/>
            </a:xfrm>
            <a:prstGeom prst="rect">
              <a:avLst/>
            </a:prstGeom>
          </p:spPr>
        </p:pic>
        <p:grpSp>
          <p:nvGrpSpPr>
            <p:cNvPr id="156" name="그룹 155">
              <a:extLst>
                <a:ext uri="{FF2B5EF4-FFF2-40B4-BE49-F238E27FC236}">
                  <a16:creationId xmlns:a16="http://schemas.microsoft.com/office/drawing/2014/main" id="{8D7D5142-6B5A-DEC6-CEBD-B5DB60239A5A}"/>
                </a:ext>
              </a:extLst>
            </p:cNvPr>
            <p:cNvGrpSpPr/>
            <p:nvPr/>
          </p:nvGrpSpPr>
          <p:grpSpPr>
            <a:xfrm>
              <a:off x="4975901" y="5226866"/>
              <a:ext cx="1103691" cy="496475"/>
              <a:chOff x="2759717" y="4215825"/>
              <a:chExt cx="1103691" cy="496475"/>
            </a:xfrm>
          </p:grpSpPr>
          <p:cxnSp>
            <p:nvCxnSpPr>
              <p:cNvPr id="204" name="직선 화살표 연결선 203">
                <a:extLst>
                  <a:ext uri="{FF2B5EF4-FFF2-40B4-BE49-F238E27FC236}">
                    <a16:creationId xmlns:a16="http://schemas.microsoft.com/office/drawing/2014/main" id="{C6F02C7B-7053-E04A-4F7E-1644BDDB5AC1}"/>
                  </a:ext>
                </a:extLst>
              </p:cNvPr>
              <p:cNvCxnSpPr>
                <a:cxnSpLocks/>
              </p:cNvCxnSpPr>
              <p:nvPr/>
            </p:nvCxnSpPr>
            <p:spPr>
              <a:xfrm>
                <a:off x="2934920" y="4215825"/>
                <a:ext cx="723292"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A4A3BAD6-7732-81D3-D9CF-2CE2E0324DD6}"/>
                  </a:ext>
                </a:extLst>
              </p:cNvPr>
              <p:cNvSpPr txBox="1"/>
              <p:nvPr/>
            </p:nvSpPr>
            <p:spPr>
              <a:xfrm>
                <a:off x="2759717" y="4281413"/>
                <a:ext cx="1103691" cy="430887"/>
              </a:xfrm>
              <a:prstGeom prst="rect">
                <a:avLst/>
              </a:prstGeom>
              <a:noFill/>
            </p:spPr>
            <p:txBody>
              <a:bodyPr wrap="square" rtlCol="0">
                <a:spAutoFit/>
              </a:bodyPr>
              <a:lstStyle/>
              <a:p>
                <a:pPr algn="ctr"/>
                <a:r>
                  <a:rPr lang="ko-KR" altLang="en-US" sz="1100" dirty="0"/>
                  <a:t>게시판 </a:t>
                </a:r>
                <a:endParaRPr lang="en-US" altLang="ko-KR" sz="1100" dirty="0"/>
              </a:p>
              <a:p>
                <a:pPr algn="ctr"/>
                <a:r>
                  <a:rPr lang="ko-KR" altLang="en-US" sz="1100" dirty="0"/>
                  <a:t>수정 삭제</a:t>
                </a:r>
                <a:endParaRPr lang="en-US" altLang="ko-KR" sz="1100" dirty="0"/>
              </a:p>
            </p:txBody>
          </p:sp>
        </p:grpSp>
        <p:grpSp>
          <p:nvGrpSpPr>
            <p:cNvPr id="157" name="그룹 156">
              <a:extLst>
                <a:ext uri="{FF2B5EF4-FFF2-40B4-BE49-F238E27FC236}">
                  <a16:creationId xmlns:a16="http://schemas.microsoft.com/office/drawing/2014/main" id="{12832623-713E-6F80-51A1-712A780F53E4}"/>
                </a:ext>
              </a:extLst>
            </p:cNvPr>
            <p:cNvGrpSpPr/>
            <p:nvPr/>
          </p:nvGrpSpPr>
          <p:grpSpPr>
            <a:xfrm>
              <a:off x="728972" y="3327756"/>
              <a:ext cx="562028" cy="812210"/>
              <a:chOff x="2484002" y="5207733"/>
              <a:chExt cx="562028" cy="812210"/>
            </a:xfrm>
          </p:grpSpPr>
          <p:cxnSp>
            <p:nvCxnSpPr>
              <p:cNvPr id="202" name="직선 화살표 연결선 201">
                <a:extLst>
                  <a:ext uri="{FF2B5EF4-FFF2-40B4-BE49-F238E27FC236}">
                    <a16:creationId xmlns:a16="http://schemas.microsoft.com/office/drawing/2014/main" id="{0448AB77-3DEA-8CC1-6895-0362B2D958F8}"/>
                  </a:ext>
                </a:extLst>
              </p:cNvPr>
              <p:cNvCxnSpPr>
                <a:cxnSpLocks/>
              </p:cNvCxnSpPr>
              <p:nvPr/>
            </p:nvCxnSpPr>
            <p:spPr>
              <a:xfrm>
                <a:off x="2484002" y="520773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id="{EC1CBBBF-6977-E89C-FE2F-FF3FDB766463}"/>
                  </a:ext>
                </a:extLst>
              </p:cNvPr>
              <p:cNvCxnSpPr>
                <a:cxnSpLocks/>
              </p:cNvCxnSpPr>
              <p:nvPr/>
            </p:nvCxnSpPr>
            <p:spPr>
              <a:xfrm>
                <a:off x="2484002" y="5207733"/>
                <a:ext cx="0" cy="812210"/>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F36F1478-D93D-8E2B-4976-83B453C272BD}"/>
                </a:ext>
              </a:extLst>
            </p:cNvPr>
            <p:cNvGrpSpPr/>
            <p:nvPr/>
          </p:nvGrpSpPr>
          <p:grpSpPr>
            <a:xfrm>
              <a:off x="1380954" y="2838725"/>
              <a:ext cx="723288" cy="892438"/>
              <a:chOff x="4032866" y="1602420"/>
              <a:chExt cx="723288" cy="892438"/>
            </a:xfrm>
          </p:grpSpPr>
          <p:pic>
            <p:nvPicPr>
              <p:cNvPr id="200" name="그림 199">
                <a:extLst>
                  <a:ext uri="{FF2B5EF4-FFF2-40B4-BE49-F238E27FC236}">
                    <a16:creationId xmlns:a16="http://schemas.microsoft.com/office/drawing/2014/main" id="{A0400F4E-14B7-29C3-A38E-9B3AC23D389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201" name="TextBox 200">
                <a:extLst>
                  <a:ext uri="{FF2B5EF4-FFF2-40B4-BE49-F238E27FC236}">
                    <a16:creationId xmlns:a16="http://schemas.microsoft.com/office/drawing/2014/main" id="{24C3ABFD-6249-4D50-9A88-3D9247989086}"/>
                  </a:ext>
                </a:extLst>
              </p:cNvPr>
              <p:cNvSpPr txBox="1"/>
              <p:nvPr/>
            </p:nvSpPr>
            <p:spPr>
              <a:xfrm>
                <a:off x="4143825" y="2217859"/>
                <a:ext cx="546503" cy="276999"/>
              </a:xfrm>
              <a:prstGeom prst="rect">
                <a:avLst/>
              </a:prstGeom>
              <a:noFill/>
            </p:spPr>
            <p:txBody>
              <a:bodyPr wrap="square" rtlCol="0">
                <a:spAutoFit/>
              </a:bodyPr>
              <a:lstStyle/>
              <a:p>
                <a:pPr algn="ctr"/>
                <a:r>
                  <a:rPr lang="en-US" altLang="ko-KR" sz="1200" b="1" dirty="0">
                    <a:solidFill>
                      <a:srgbClr val="655EF4"/>
                    </a:solidFill>
                  </a:rPr>
                  <a:t>login</a:t>
                </a:r>
                <a:endParaRPr lang="ko-KR" altLang="en-US" sz="1200" b="1" dirty="0">
                  <a:solidFill>
                    <a:srgbClr val="655EF4"/>
                  </a:solidFill>
                </a:endParaRPr>
              </a:p>
            </p:txBody>
          </p:sp>
        </p:grpSp>
        <p:sp>
          <p:nvSpPr>
            <p:cNvPr id="159" name="TextBox 158">
              <a:extLst>
                <a:ext uri="{FF2B5EF4-FFF2-40B4-BE49-F238E27FC236}">
                  <a16:creationId xmlns:a16="http://schemas.microsoft.com/office/drawing/2014/main" id="{D230E51D-6381-1A6E-E0D6-83D93C3A4B18}"/>
                </a:ext>
              </a:extLst>
            </p:cNvPr>
            <p:cNvSpPr txBox="1"/>
            <p:nvPr/>
          </p:nvSpPr>
          <p:spPr>
            <a:xfrm>
              <a:off x="1794520" y="1761281"/>
              <a:ext cx="1119002" cy="261610"/>
            </a:xfrm>
            <a:prstGeom prst="rect">
              <a:avLst/>
            </a:prstGeom>
            <a:noFill/>
          </p:spPr>
          <p:txBody>
            <a:bodyPr wrap="square" rtlCol="0">
              <a:spAutoFit/>
            </a:bodyPr>
            <a:lstStyle/>
            <a:p>
              <a:pPr algn="ctr"/>
              <a:r>
                <a:rPr lang="ko-KR" altLang="en-US" sz="1100" dirty="0"/>
                <a:t>게시글 조회 </a:t>
              </a:r>
            </a:p>
          </p:txBody>
        </p:sp>
        <p:grpSp>
          <p:nvGrpSpPr>
            <p:cNvPr id="160" name="그룹 159">
              <a:extLst>
                <a:ext uri="{FF2B5EF4-FFF2-40B4-BE49-F238E27FC236}">
                  <a16:creationId xmlns:a16="http://schemas.microsoft.com/office/drawing/2014/main" id="{8DA4839E-1621-966F-46B3-C8B501D63CE0}"/>
                </a:ext>
              </a:extLst>
            </p:cNvPr>
            <p:cNvGrpSpPr/>
            <p:nvPr/>
          </p:nvGrpSpPr>
          <p:grpSpPr>
            <a:xfrm>
              <a:off x="1628776" y="4200792"/>
              <a:ext cx="1103691" cy="321856"/>
              <a:chOff x="8571876" y="9656495"/>
              <a:chExt cx="1103691" cy="321856"/>
            </a:xfrm>
          </p:grpSpPr>
          <p:cxnSp>
            <p:nvCxnSpPr>
              <p:cNvPr id="198" name="직선 화살표 연결선 197">
                <a:extLst>
                  <a:ext uri="{FF2B5EF4-FFF2-40B4-BE49-F238E27FC236}">
                    <a16:creationId xmlns:a16="http://schemas.microsoft.com/office/drawing/2014/main" id="{C66CEB2A-204B-D3E3-EC5B-6F10403B0E53}"/>
                  </a:ext>
                </a:extLst>
              </p:cNvPr>
              <p:cNvCxnSpPr>
                <a:cxnSpLocks/>
              </p:cNvCxnSpPr>
              <p:nvPr/>
            </p:nvCxnSpPr>
            <p:spPr>
              <a:xfrm>
                <a:off x="8693172" y="9656495"/>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C75190FE-5972-6E0F-5DB0-12ED909D9707}"/>
                  </a:ext>
                </a:extLst>
              </p:cNvPr>
              <p:cNvSpPr txBox="1"/>
              <p:nvPr/>
            </p:nvSpPr>
            <p:spPr>
              <a:xfrm>
                <a:off x="8571876" y="9716741"/>
                <a:ext cx="1103691" cy="261610"/>
              </a:xfrm>
              <a:prstGeom prst="rect">
                <a:avLst/>
              </a:prstGeom>
              <a:noFill/>
            </p:spPr>
            <p:txBody>
              <a:bodyPr wrap="square" rtlCol="0">
                <a:spAutoFit/>
              </a:bodyPr>
              <a:lstStyle/>
              <a:p>
                <a:pPr algn="ctr"/>
                <a:r>
                  <a:rPr lang="ko-KR" altLang="en-US" sz="1100" dirty="0"/>
                  <a:t>게시판 쓰기</a:t>
                </a:r>
                <a:endParaRPr lang="en-US" altLang="ko-KR" sz="1100" dirty="0"/>
              </a:p>
            </p:txBody>
          </p:sp>
        </p:grpSp>
        <p:grpSp>
          <p:nvGrpSpPr>
            <p:cNvPr id="161" name="그룹 160">
              <a:extLst>
                <a:ext uri="{FF2B5EF4-FFF2-40B4-BE49-F238E27FC236}">
                  <a16:creationId xmlns:a16="http://schemas.microsoft.com/office/drawing/2014/main" id="{9CC91F3D-5EDF-C38E-5E66-0D100597717C}"/>
                </a:ext>
              </a:extLst>
            </p:cNvPr>
            <p:cNvGrpSpPr/>
            <p:nvPr/>
          </p:nvGrpSpPr>
          <p:grpSpPr>
            <a:xfrm>
              <a:off x="3112608" y="623927"/>
              <a:ext cx="5041884" cy="3170740"/>
              <a:chOff x="3373526" y="610447"/>
              <a:chExt cx="5041884" cy="3170740"/>
            </a:xfrm>
          </p:grpSpPr>
          <p:grpSp>
            <p:nvGrpSpPr>
              <p:cNvPr id="172" name="그룹 171">
                <a:extLst>
                  <a:ext uri="{FF2B5EF4-FFF2-40B4-BE49-F238E27FC236}">
                    <a16:creationId xmlns:a16="http://schemas.microsoft.com/office/drawing/2014/main" id="{F76064DC-2A98-E3F0-A263-2429AF116B11}"/>
                  </a:ext>
                </a:extLst>
              </p:cNvPr>
              <p:cNvGrpSpPr/>
              <p:nvPr/>
            </p:nvGrpSpPr>
            <p:grpSpPr>
              <a:xfrm>
                <a:off x="6213370" y="1850923"/>
                <a:ext cx="968568" cy="670805"/>
                <a:chOff x="7742927" y="1411408"/>
                <a:chExt cx="968568" cy="670805"/>
              </a:xfrm>
            </p:grpSpPr>
            <p:sp>
              <p:nvSpPr>
                <p:cNvPr id="196" name="TextBox 195">
                  <a:extLst>
                    <a:ext uri="{FF2B5EF4-FFF2-40B4-BE49-F238E27FC236}">
                      <a16:creationId xmlns:a16="http://schemas.microsoft.com/office/drawing/2014/main" id="{8B4F8A8E-7F1A-57C3-CF74-737C8A59A3DD}"/>
                    </a:ext>
                  </a:extLst>
                </p:cNvPr>
                <p:cNvSpPr txBox="1"/>
                <p:nvPr/>
              </p:nvSpPr>
              <p:spPr>
                <a:xfrm>
                  <a:off x="7742927" y="1805214"/>
                  <a:ext cx="968568" cy="276999"/>
                </a:xfrm>
                <a:prstGeom prst="rect">
                  <a:avLst/>
                </a:prstGeom>
                <a:noFill/>
              </p:spPr>
              <p:txBody>
                <a:bodyPr wrap="square" rtlCol="0">
                  <a:spAutoFit/>
                </a:bodyPr>
                <a:lstStyle/>
                <a:p>
                  <a:pPr algn="ctr"/>
                  <a:r>
                    <a:rPr lang="en-US" altLang="ko-KR" sz="1200" b="1" dirty="0">
                      <a:solidFill>
                        <a:srgbClr val="655EF4"/>
                      </a:solidFill>
                    </a:rPr>
                    <a:t>like</a:t>
                  </a:r>
                  <a:endParaRPr lang="ko-KR" altLang="en-US" sz="1200" b="1" dirty="0">
                    <a:solidFill>
                      <a:srgbClr val="655EF4"/>
                    </a:solidFill>
                  </a:endParaRPr>
                </a:p>
              </p:txBody>
            </p:sp>
            <p:pic>
              <p:nvPicPr>
                <p:cNvPr id="197" name="그림 196">
                  <a:extLst>
                    <a:ext uri="{FF2B5EF4-FFF2-40B4-BE49-F238E27FC236}">
                      <a16:creationId xmlns:a16="http://schemas.microsoft.com/office/drawing/2014/main" id="{F8A0382D-B8FF-E187-FB41-60E6098E699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928" b="93041" l="9816" r="89980">
                              <a14:foregroundMark x1="69121" y1="5928" x2="69121" y2="5928"/>
                              <a14:foregroundMark x1="48057" y1="93041" x2="48057" y2="93041"/>
                            </a14:backgroundRemoval>
                          </a14:imgEffect>
                        </a14:imgLayer>
                      </a14:imgProps>
                    </a:ext>
                  </a:extLst>
                </a:blip>
                <a:stretch>
                  <a:fillRect/>
                </a:stretch>
              </p:blipFill>
              <p:spPr>
                <a:xfrm>
                  <a:off x="7990293" y="1411408"/>
                  <a:ext cx="474842" cy="376766"/>
                </a:xfrm>
                <a:prstGeom prst="rect">
                  <a:avLst/>
                </a:prstGeom>
              </p:spPr>
            </p:pic>
          </p:grpSp>
          <p:grpSp>
            <p:nvGrpSpPr>
              <p:cNvPr id="173" name="그룹 172">
                <a:extLst>
                  <a:ext uri="{FF2B5EF4-FFF2-40B4-BE49-F238E27FC236}">
                    <a16:creationId xmlns:a16="http://schemas.microsoft.com/office/drawing/2014/main" id="{928B4048-0031-C9CF-5003-D6A2331EC942}"/>
                  </a:ext>
                </a:extLst>
              </p:cNvPr>
              <p:cNvGrpSpPr/>
              <p:nvPr/>
            </p:nvGrpSpPr>
            <p:grpSpPr>
              <a:xfrm>
                <a:off x="6845462" y="2099596"/>
                <a:ext cx="1569948" cy="348340"/>
                <a:chOff x="4391173" y="2353658"/>
                <a:chExt cx="1569948" cy="348340"/>
              </a:xfrm>
            </p:grpSpPr>
            <p:sp>
              <p:nvSpPr>
                <p:cNvPr id="194" name="TextBox 193">
                  <a:extLst>
                    <a:ext uri="{FF2B5EF4-FFF2-40B4-BE49-F238E27FC236}">
                      <a16:creationId xmlns:a16="http://schemas.microsoft.com/office/drawing/2014/main" id="{F9DF05C1-8E97-FADD-1B7B-2D2BA9A705A2}"/>
                    </a:ext>
                  </a:extLst>
                </p:cNvPr>
                <p:cNvSpPr txBox="1"/>
                <p:nvPr/>
              </p:nvSpPr>
              <p:spPr>
                <a:xfrm>
                  <a:off x="4391173" y="2440388"/>
                  <a:ext cx="1569948" cy="261610"/>
                </a:xfrm>
                <a:prstGeom prst="rect">
                  <a:avLst/>
                </a:prstGeom>
                <a:noFill/>
              </p:spPr>
              <p:txBody>
                <a:bodyPr wrap="square" rtlCol="0">
                  <a:spAutoFit/>
                </a:bodyPr>
                <a:lstStyle/>
                <a:p>
                  <a:pPr algn="ctr"/>
                  <a:r>
                    <a:rPr lang="ko-KR" altLang="en-US" sz="1100" dirty="0"/>
                    <a:t>좋아요 등록 취소</a:t>
                  </a:r>
                </a:p>
              </p:txBody>
            </p:sp>
            <p:cxnSp>
              <p:nvCxnSpPr>
                <p:cNvPr id="195" name="직선 화살표 연결선 194">
                  <a:extLst>
                    <a:ext uri="{FF2B5EF4-FFF2-40B4-BE49-F238E27FC236}">
                      <a16:creationId xmlns:a16="http://schemas.microsoft.com/office/drawing/2014/main" id="{E98A7DBE-7AA3-AF2F-F2F7-33EE8BEE828B}"/>
                    </a:ext>
                  </a:extLst>
                </p:cNvPr>
                <p:cNvCxnSpPr>
                  <a:cxnSpLocks/>
                </p:cNvCxnSpPr>
                <p:nvPr/>
              </p:nvCxnSpPr>
              <p:spPr>
                <a:xfrm>
                  <a:off x="4670370" y="2353658"/>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그룹 173">
                <a:extLst>
                  <a:ext uri="{FF2B5EF4-FFF2-40B4-BE49-F238E27FC236}">
                    <a16:creationId xmlns:a16="http://schemas.microsoft.com/office/drawing/2014/main" id="{C4A6F2DA-3A56-9E61-1C9C-DC3A61957AAD}"/>
                  </a:ext>
                </a:extLst>
              </p:cNvPr>
              <p:cNvGrpSpPr/>
              <p:nvPr/>
            </p:nvGrpSpPr>
            <p:grpSpPr>
              <a:xfrm>
                <a:off x="3596982" y="2651559"/>
                <a:ext cx="1090351" cy="589327"/>
                <a:chOff x="2497248" y="5833369"/>
                <a:chExt cx="1090351" cy="589327"/>
              </a:xfrm>
            </p:grpSpPr>
            <p:cxnSp>
              <p:nvCxnSpPr>
                <p:cNvPr id="192" name="직선 연결선 191">
                  <a:extLst>
                    <a:ext uri="{FF2B5EF4-FFF2-40B4-BE49-F238E27FC236}">
                      <a16:creationId xmlns:a16="http://schemas.microsoft.com/office/drawing/2014/main" id="{2D6EA838-E44A-BEAE-DA95-9C4B21AB7105}"/>
                    </a:ext>
                  </a:extLst>
                </p:cNvPr>
                <p:cNvCxnSpPr>
                  <a:cxnSpLocks/>
                </p:cNvCxnSpPr>
                <p:nvPr/>
              </p:nvCxnSpPr>
              <p:spPr>
                <a:xfrm>
                  <a:off x="2497248" y="5833369"/>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193" name="직선 화살표 연결선 192">
                  <a:extLst>
                    <a:ext uri="{FF2B5EF4-FFF2-40B4-BE49-F238E27FC236}">
                      <a16:creationId xmlns:a16="http://schemas.microsoft.com/office/drawing/2014/main" id="{66275A0E-7ED4-BD98-F77F-D5EB9D7D322B}"/>
                    </a:ext>
                  </a:extLst>
                </p:cNvPr>
                <p:cNvCxnSpPr>
                  <a:cxnSpLocks/>
                </p:cNvCxnSpPr>
                <p:nvPr/>
              </p:nvCxnSpPr>
              <p:spPr>
                <a:xfrm>
                  <a:off x="2497248" y="6415573"/>
                  <a:ext cx="1090351"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DF139A7F-66BD-67CB-DDE8-AB3C1EE689B2}"/>
                  </a:ext>
                </a:extLst>
              </p:cNvPr>
              <p:cNvSpPr txBox="1"/>
              <p:nvPr/>
            </p:nvSpPr>
            <p:spPr>
              <a:xfrm>
                <a:off x="3554300" y="3248168"/>
                <a:ext cx="1119002" cy="261610"/>
              </a:xfrm>
              <a:prstGeom prst="rect">
                <a:avLst/>
              </a:prstGeom>
              <a:noFill/>
            </p:spPr>
            <p:txBody>
              <a:bodyPr wrap="square" rtlCol="0">
                <a:spAutoFit/>
              </a:bodyPr>
              <a:lstStyle/>
              <a:p>
                <a:pPr algn="ctr"/>
                <a:r>
                  <a:rPr lang="ko-KR" altLang="en-US" sz="1100" dirty="0"/>
                  <a:t>비밀번호 확인 </a:t>
                </a:r>
              </a:p>
            </p:txBody>
          </p:sp>
          <p:sp>
            <p:nvSpPr>
              <p:cNvPr id="176" name="TextBox 175">
                <a:extLst>
                  <a:ext uri="{FF2B5EF4-FFF2-40B4-BE49-F238E27FC236}">
                    <a16:creationId xmlns:a16="http://schemas.microsoft.com/office/drawing/2014/main" id="{140CCEB2-7D81-CC29-AB4D-7F92D4189F98}"/>
                  </a:ext>
                </a:extLst>
              </p:cNvPr>
              <p:cNvSpPr txBox="1"/>
              <p:nvPr/>
            </p:nvSpPr>
            <p:spPr>
              <a:xfrm>
                <a:off x="3373526" y="768012"/>
                <a:ext cx="1390876" cy="261610"/>
              </a:xfrm>
              <a:prstGeom prst="rect">
                <a:avLst/>
              </a:prstGeom>
              <a:noFill/>
            </p:spPr>
            <p:txBody>
              <a:bodyPr wrap="square" rtlCol="0">
                <a:spAutoFit/>
              </a:bodyPr>
              <a:lstStyle/>
              <a:p>
                <a:pPr algn="ctr"/>
                <a:r>
                  <a:rPr lang="ko-KR" altLang="en-US" sz="1100" dirty="0"/>
                  <a:t>댓글</a:t>
                </a:r>
                <a:r>
                  <a:rPr lang="en-US" altLang="ko-KR" sz="1100" dirty="0"/>
                  <a:t>/</a:t>
                </a:r>
                <a:r>
                  <a:rPr lang="ko-KR" altLang="en-US" sz="1100" dirty="0" err="1"/>
                  <a:t>대댓글</a:t>
                </a:r>
                <a:r>
                  <a:rPr lang="ko-KR" altLang="en-US" sz="1100" dirty="0"/>
                  <a:t> 작성</a:t>
                </a:r>
              </a:p>
            </p:txBody>
          </p:sp>
          <p:grpSp>
            <p:nvGrpSpPr>
              <p:cNvPr id="177" name="그룹 176">
                <a:extLst>
                  <a:ext uri="{FF2B5EF4-FFF2-40B4-BE49-F238E27FC236}">
                    <a16:creationId xmlns:a16="http://schemas.microsoft.com/office/drawing/2014/main" id="{B762AAAA-C349-6F76-3C80-0E867E5F07E4}"/>
                  </a:ext>
                </a:extLst>
              </p:cNvPr>
              <p:cNvGrpSpPr/>
              <p:nvPr/>
            </p:nvGrpSpPr>
            <p:grpSpPr>
              <a:xfrm>
                <a:off x="3596982" y="1036719"/>
                <a:ext cx="1090351" cy="589327"/>
                <a:chOff x="5473951" y="1290781"/>
                <a:chExt cx="1090351" cy="589327"/>
              </a:xfrm>
            </p:grpSpPr>
            <p:cxnSp>
              <p:nvCxnSpPr>
                <p:cNvPr id="190" name="직선 연결선 189">
                  <a:extLst>
                    <a:ext uri="{FF2B5EF4-FFF2-40B4-BE49-F238E27FC236}">
                      <a16:creationId xmlns:a16="http://schemas.microsoft.com/office/drawing/2014/main" id="{99F338A4-45C9-F4CE-8D36-16260F4107C2}"/>
                    </a:ext>
                  </a:extLst>
                </p:cNvPr>
                <p:cNvCxnSpPr>
                  <a:cxnSpLocks/>
                </p:cNvCxnSpPr>
                <p:nvPr/>
              </p:nvCxnSpPr>
              <p:spPr>
                <a:xfrm>
                  <a:off x="5473951" y="1290781"/>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id="{E600CB75-D710-7935-F34F-BD888E4F169D}"/>
                    </a:ext>
                  </a:extLst>
                </p:cNvPr>
                <p:cNvCxnSpPr>
                  <a:cxnSpLocks/>
                </p:cNvCxnSpPr>
                <p:nvPr/>
              </p:nvCxnSpPr>
              <p:spPr>
                <a:xfrm>
                  <a:off x="5473951" y="1290781"/>
                  <a:ext cx="1090351"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pic>
            <p:nvPicPr>
              <p:cNvPr id="178" name="그림 177">
                <a:extLst>
                  <a:ext uri="{FF2B5EF4-FFF2-40B4-BE49-F238E27FC236}">
                    <a16:creationId xmlns:a16="http://schemas.microsoft.com/office/drawing/2014/main" id="{0CF6F6EA-74F4-29A7-B5EF-890DB0C5E2E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071" b="92441" l="1891" r="91253">
                            <a14:foregroundMark x1="91253" y1="25702" x2="91253" y2="25702"/>
                            <a14:foregroundMark x1="86052" y1="69762" x2="86052" y2="69762"/>
                            <a14:foregroundMark x1="70922" y1="92441" x2="70922" y2="92441"/>
                            <a14:foregroundMark x1="7092" y1="47732" x2="7092" y2="47732"/>
                            <a14:foregroundMark x1="6856" y1="47516" x2="6856" y2="47516"/>
                            <a14:foregroundMark x1="6147" y1="46004" x2="6147" y2="46004"/>
                            <a14:foregroundMark x1="5437" y1="54860" x2="4397" y2="60054"/>
                            <a14:backgroundMark x1="2364" y1="59611" x2="236" y2="67603"/>
                            <a14:backgroundMark x1="1182" y1="67603" x2="473" y2="78186"/>
                          </a14:backgroundRemoval>
                        </a14:imgEffect>
                      </a14:imgLayer>
                    </a14:imgProps>
                  </a:ext>
                </a:extLst>
              </a:blip>
              <a:stretch>
                <a:fillRect/>
              </a:stretch>
            </p:blipFill>
            <p:spPr>
              <a:xfrm>
                <a:off x="4834160" y="610447"/>
                <a:ext cx="658651" cy="720935"/>
              </a:xfrm>
              <a:prstGeom prst="rect">
                <a:avLst/>
              </a:prstGeom>
            </p:spPr>
          </p:pic>
          <p:grpSp>
            <p:nvGrpSpPr>
              <p:cNvPr id="179" name="그룹 178">
                <a:extLst>
                  <a:ext uri="{FF2B5EF4-FFF2-40B4-BE49-F238E27FC236}">
                    <a16:creationId xmlns:a16="http://schemas.microsoft.com/office/drawing/2014/main" id="{6A157593-E1F5-5198-DFE4-8DCF500266D1}"/>
                  </a:ext>
                </a:extLst>
              </p:cNvPr>
              <p:cNvGrpSpPr/>
              <p:nvPr/>
            </p:nvGrpSpPr>
            <p:grpSpPr>
              <a:xfrm>
                <a:off x="4673302" y="2800214"/>
                <a:ext cx="960383" cy="980973"/>
                <a:chOff x="6513108" y="2997667"/>
                <a:chExt cx="960383" cy="980973"/>
              </a:xfrm>
            </p:grpSpPr>
            <p:pic>
              <p:nvPicPr>
                <p:cNvPr id="188" name="그림 187">
                  <a:extLst>
                    <a:ext uri="{FF2B5EF4-FFF2-40B4-BE49-F238E27FC236}">
                      <a16:creationId xmlns:a16="http://schemas.microsoft.com/office/drawing/2014/main" id="{5A2E48F7-3E50-4102-B3B1-B1041092756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679" b="95536" l="9910" r="93393">
                              <a14:foregroundMark x1="47748" y1="2679" x2="47748" y2="2679"/>
                              <a14:foregroundMark x1="62162" y1="84375" x2="62162" y2="84375"/>
                              <a14:foregroundMark x1="37538" y1="83929" x2="37538" y2="83929"/>
                              <a14:foregroundMark x1="14114" y1="83929" x2="14114" y2="83929"/>
                              <a14:foregroundMark x1="88288" y1="86384" x2="88288" y2="86384"/>
                              <a14:foregroundMark x1="93393" y1="95536" x2="93393" y2="95536"/>
                              <a14:foregroundMark x1="64264" y1="94643" x2="64264" y2="94643"/>
                              <a14:foregroundMark x1="33934" y1="95089" x2="33934" y2="95089"/>
                              <a14:foregroundMark x1="17117" y1="95089" x2="17117" y2="95089"/>
                            </a14:backgroundRemoval>
                          </a14:imgEffect>
                        </a14:imgLayer>
                      </a14:imgProps>
                    </a:ext>
                  </a:extLst>
                </a:blip>
                <a:stretch>
                  <a:fillRect/>
                </a:stretch>
              </p:blipFill>
              <p:spPr>
                <a:xfrm>
                  <a:off x="6726080" y="2997667"/>
                  <a:ext cx="528949" cy="711619"/>
                </a:xfrm>
                <a:prstGeom prst="rect">
                  <a:avLst/>
                </a:prstGeom>
              </p:spPr>
            </p:pic>
            <p:sp>
              <p:nvSpPr>
                <p:cNvPr id="189" name="TextBox 188">
                  <a:extLst>
                    <a:ext uri="{FF2B5EF4-FFF2-40B4-BE49-F238E27FC236}">
                      <a16:creationId xmlns:a16="http://schemas.microsoft.com/office/drawing/2014/main" id="{46A14F67-E981-407D-4A8A-433E7831EDDA}"/>
                    </a:ext>
                  </a:extLst>
                </p:cNvPr>
                <p:cNvSpPr txBox="1"/>
                <p:nvPr/>
              </p:nvSpPr>
              <p:spPr>
                <a:xfrm>
                  <a:off x="6513108" y="3701641"/>
                  <a:ext cx="960383" cy="276999"/>
                </a:xfrm>
                <a:prstGeom prst="rect">
                  <a:avLst/>
                </a:prstGeom>
                <a:noFill/>
              </p:spPr>
              <p:txBody>
                <a:bodyPr wrap="square" rtlCol="0">
                  <a:spAutoFit/>
                </a:bodyPr>
                <a:lstStyle/>
                <a:p>
                  <a:pPr algn="ctr"/>
                  <a:r>
                    <a:rPr lang="en-US" altLang="ko-KR" sz="1200" b="1" dirty="0">
                      <a:solidFill>
                        <a:srgbClr val="655EF4"/>
                      </a:solidFill>
                    </a:rPr>
                    <a:t>Password</a:t>
                  </a:r>
                  <a:endParaRPr lang="ko-KR" altLang="en-US" sz="1200" b="1" dirty="0">
                    <a:solidFill>
                      <a:srgbClr val="655EF4"/>
                    </a:solidFill>
                  </a:endParaRPr>
                </a:p>
              </p:txBody>
            </p:sp>
          </p:grpSp>
          <p:sp>
            <p:nvSpPr>
              <p:cNvPr id="180" name="TextBox 179">
                <a:extLst>
                  <a:ext uri="{FF2B5EF4-FFF2-40B4-BE49-F238E27FC236}">
                    <a16:creationId xmlns:a16="http://schemas.microsoft.com/office/drawing/2014/main" id="{DA3B88DF-3E23-D1E7-F25E-2778897BEF2A}"/>
                  </a:ext>
                </a:extLst>
              </p:cNvPr>
              <p:cNvSpPr txBox="1"/>
              <p:nvPr/>
            </p:nvSpPr>
            <p:spPr>
              <a:xfrm>
                <a:off x="5642868" y="3250223"/>
                <a:ext cx="1119002" cy="261610"/>
              </a:xfrm>
              <a:prstGeom prst="rect">
                <a:avLst/>
              </a:prstGeom>
              <a:noFill/>
            </p:spPr>
            <p:txBody>
              <a:bodyPr wrap="square" rtlCol="0">
                <a:spAutoFit/>
              </a:bodyPr>
              <a:lstStyle/>
              <a:p>
                <a:pPr algn="ctr"/>
                <a:r>
                  <a:rPr lang="ko-KR" altLang="en-US" sz="1100" dirty="0"/>
                  <a:t>수정  ／ 삭제 </a:t>
                </a:r>
              </a:p>
            </p:txBody>
          </p:sp>
          <p:grpSp>
            <p:nvGrpSpPr>
              <p:cNvPr id="181" name="그룹 180">
                <a:extLst>
                  <a:ext uri="{FF2B5EF4-FFF2-40B4-BE49-F238E27FC236}">
                    <a16:creationId xmlns:a16="http://schemas.microsoft.com/office/drawing/2014/main" id="{9CE72C9D-0B93-7BC8-47F9-B11B45DB9986}"/>
                  </a:ext>
                </a:extLst>
              </p:cNvPr>
              <p:cNvGrpSpPr/>
              <p:nvPr/>
            </p:nvGrpSpPr>
            <p:grpSpPr>
              <a:xfrm>
                <a:off x="5592631" y="1036719"/>
                <a:ext cx="1105023" cy="635673"/>
                <a:chOff x="7469600" y="1290781"/>
                <a:chExt cx="1105023" cy="635673"/>
              </a:xfrm>
            </p:grpSpPr>
            <p:cxnSp>
              <p:nvCxnSpPr>
                <p:cNvPr id="186" name="직선 화살표 연결선 185">
                  <a:extLst>
                    <a:ext uri="{FF2B5EF4-FFF2-40B4-BE49-F238E27FC236}">
                      <a16:creationId xmlns:a16="http://schemas.microsoft.com/office/drawing/2014/main" id="{D5615BB6-BF46-7805-38A3-C803B3793DC0}"/>
                    </a:ext>
                  </a:extLst>
                </p:cNvPr>
                <p:cNvCxnSpPr>
                  <a:cxnSpLocks/>
                </p:cNvCxnSpPr>
                <p:nvPr/>
              </p:nvCxnSpPr>
              <p:spPr>
                <a:xfrm>
                  <a:off x="8574623" y="1290781"/>
                  <a:ext cx="0" cy="635673"/>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41931C32-1B64-22C2-BC5A-627759014EF0}"/>
                    </a:ext>
                  </a:extLst>
                </p:cNvPr>
                <p:cNvCxnSpPr>
                  <a:cxnSpLocks/>
                </p:cNvCxnSpPr>
                <p:nvPr/>
              </p:nvCxnSpPr>
              <p:spPr>
                <a:xfrm>
                  <a:off x="7469600" y="1290781"/>
                  <a:ext cx="1105023" cy="0"/>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82" name="그룹 181">
                <a:extLst>
                  <a:ext uri="{FF2B5EF4-FFF2-40B4-BE49-F238E27FC236}">
                    <a16:creationId xmlns:a16="http://schemas.microsoft.com/office/drawing/2014/main" id="{E4D402BD-208E-C430-3A62-638234FA69F1}"/>
                  </a:ext>
                </a:extLst>
              </p:cNvPr>
              <p:cNvGrpSpPr/>
              <p:nvPr/>
            </p:nvGrpSpPr>
            <p:grpSpPr>
              <a:xfrm>
                <a:off x="5614053" y="2569899"/>
                <a:ext cx="1083601" cy="663864"/>
                <a:chOff x="7491022" y="2823961"/>
                <a:chExt cx="1083601" cy="663864"/>
              </a:xfrm>
            </p:grpSpPr>
            <p:cxnSp>
              <p:nvCxnSpPr>
                <p:cNvPr id="184" name="직선 연결선 183">
                  <a:extLst>
                    <a:ext uri="{FF2B5EF4-FFF2-40B4-BE49-F238E27FC236}">
                      <a16:creationId xmlns:a16="http://schemas.microsoft.com/office/drawing/2014/main" id="{6080FF16-44FD-C976-3EFB-E203CD4DA729}"/>
                    </a:ext>
                  </a:extLst>
                </p:cNvPr>
                <p:cNvCxnSpPr>
                  <a:cxnSpLocks/>
                </p:cNvCxnSpPr>
                <p:nvPr/>
              </p:nvCxnSpPr>
              <p:spPr>
                <a:xfrm>
                  <a:off x="7491022" y="3487825"/>
                  <a:ext cx="1083601" cy="0"/>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2BB15DD3-9984-33C6-199B-801EB07B51F9}"/>
                    </a:ext>
                  </a:extLst>
                </p:cNvPr>
                <p:cNvCxnSpPr>
                  <a:cxnSpLocks/>
                </p:cNvCxnSpPr>
                <p:nvPr/>
              </p:nvCxnSpPr>
              <p:spPr>
                <a:xfrm flipV="1">
                  <a:off x="8574623" y="2823961"/>
                  <a:ext cx="0" cy="663864"/>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898FE166-B207-4DF1-7A8E-A404A2C0E09F}"/>
                  </a:ext>
                </a:extLst>
              </p:cNvPr>
              <p:cNvSpPr txBox="1"/>
              <p:nvPr/>
            </p:nvSpPr>
            <p:spPr>
              <a:xfrm>
                <a:off x="5666567" y="753793"/>
                <a:ext cx="960381" cy="261610"/>
              </a:xfrm>
              <a:prstGeom prst="rect">
                <a:avLst/>
              </a:prstGeom>
              <a:noFill/>
            </p:spPr>
            <p:txBody>
              <a:bodyPr wrap="square" rtlCol="0">
                <a:spAutoFit/>
              </a:bodyPr>
              <a:lstStyle/>
              <a:p>
                <a:pPr algn="ctr"/>
                <a:r>
                  <a:rPr lang="ko-KR" altLang="en-US" sz="1100" dirty="0"/>
                  <a:t>수정 </a:t>
                </a:r>
                <a:r>
                  <a:rPr lang="en-US" altLang="ko-KR" sz="1100" dirty="0"/>
                  <a:t>/ </a:t>
                </a:r>
                <a:r>
                  <a:rPr lang="ko-KR" altLang="en-US" sz="1100" dirty="0"/>
                  <a:t>삭제</a:t>
                </a:r>
              </a:p>
            </p:txBody>
          </p:sp>
        </p:grpSp>
        <p:grpSp>
          <p:nvGrpSpPr>
            <p:cNvPr id="162" name="그룹 161">
              <a:extLst>
                <a:ext uri="{FF2B5EF4-FFF2-40B4-BE49-F238E27FC236}">
                  <a16:creationId xmlns:a16="http://schemas.microsoft.com/office/drawing/2014/main" id="{6A6B2933-C8BD-5D9F-C8D9-5DBAEF95054A}"/>
                </a:ext>
              </a:extLst>
            </p:cNvPr>
            <p:cNvGrpSpPr/>
            <p:nvPr/>
          </p:nvGrpSpPr>
          <p:grpSpPr>
            <a:xfrm>
              <a:off x="1749902" y="2083136"/>
              <a:ext cx="1185018" cy="679938"/>
              <a:chOff x="2484002" y="4965410"/>
              <a:chExt cx="1185018" cy="679938"/>
            </a:xfrm>
          </p:grpSpPr>
          <p:cxnSp>
            <p:nvCxnSpPr>
              <p:cNvPr id="170" name="직선 화살표 연결선 169">
                <a:extLst>
                  <a:ext uri="{FF2B5EF4-FFF2-40B4-BE49-F238E27FC236}">
                    <a16:creationId xmlns:a16="http://schemas.microsoft.com/office/drawing/2014/main" id="{12A53E18-D5E5-A6FB-4C71-135216E292B5}"/>
                  </a:ext>
                </a:extLst>
              </p:cNvPr>
              <p:cNvCxnSpPr>
                <a:cxnSpLocks/>
              </p:cNvCxnSpPr>
              <p:nvPr/>
            </p:nvCxnSpPr>
            <p:spPr>
              <a:xfrm>
                <a:off x="2484002" y="4965410"/>
                <a:ext cx="118501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id="{89145997-ECCE-37CE-F707-29DC71145E1D}"/>
                  </a:ext>
                </a:extLst>
              </p:cNvPr>
              <p:cNvCxnSpPr>
                <a:cxnSpLocks/>
              </p:cNvCxnSpPr>
              <p:nvPr/>
            </p:nvCxnSpPr>
            <p:spPr>
              <a:xfrm>
                <a:off x="2484002" y="4965410"/>
                <a:ext cx="0" cy="679938"/>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63" name="그룹 162">
              <a:extLst>
                <a:ext uri="{FF2B5EF4-FFF2-40B4-BE49-F238E27FC236}">
                  <a16:creationId xmlns:a16="http://schemas.microsoft.com/office/drawing/2014/main" id="{B28F6982-4F68-79E7-028A-B07C81F57298}"/>
                </a:ext>
              </a:extLst>
            </p:cNvPr>
            <p:cNvGrpSpPr/>
            <p:nvPr/>
          </p:nvGrpSpPr>
          <p:grpSpPr>
            <a:xfrm>
              <a:off x="2941322" y="1727986"/>
              <a:ext cx="886452" cy="817940"/>
              <a:chOff x="11574405" y="9335268"/>
              <a:chExt cx="886452" cy="817940"/>
            </a:xfrm>
          </p:grpSpPr>
          <p:sp>
            <p:nvSpPr>
              <p:cNvPr id="168" name="TextBox 167">
                <a:extLst>
                  <a:ext uri="{FF2B5EF4-FFF2-40B4-BE49-F238E27FC236}">
                    <a16:creationId xmlns:a16="http://schemas.microsoft.com/office/drawing/2014/main" id="{83B0AC71-E2A7-BBA0-5180-50214884DDF3}"/>
                  </a:ext>
                </a:extLst>
              </p:cNvPr>
              <p:cNvSpPr txBox="1"/>
              <p:nvPr/>
            </p:nvSpPr>
            <p:spPr>
              <a:xfrm>
                <a:off x="11574405" y="9876209"/>
                <a:ext cx="886452" cy="276999"/>
              </a:xfrm>
              <a:prstGeom prst="rect">
                <a:avLst/>
              </a:prstGeom>
              <a:noFill/>
            </p:spPr>
            <p:txBody>
              <a:bodyPr wrap="square" rtlCol="0">
                <a:spAutoFit/>
              </a:bodyPr>
              <a:lstStyle/>
              <a:p>
                <a:pPr algn="ctr"/>
                <a:r>
                  <a:rPr lang="en-US" altLang="ko-KR" sz="1200" b="1" dirty="0">
                    <a:solidFill>
                      <a:srgbClr val="655EF4"/>
                    </a:solidFill>
                  </a:rPr>
                  <a:t>Check</a:t>
                </a:r>
              </a:p>
            </p:txBody>
          </p:sp>
          <p:pic>
            <p:nvPicPr>
              <p:cNvPr id="169" name="그림 168">
                <a:extLst>
                  <a:ext uri="{FF2B5EF4-FFF2-40B4-BE49-F238E27FC236}">
                    <a16:creationId xmlns:a16="http://schemas.microsoft.com/office/drawing/2014/main" id="{1A74D2AA-03CD-694B-CFC8-3A94D01D03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11677550" y="9335268"/>
                <a:ext cx="658919" cy="561353"/>
              </a:xfrm>
              <a:prstGeom prst="rect">
                <a:avLst/>
              </a:prstGeom>
            </p:spPr>
          </p:pic>
        </p:grpSp>
        <p:grpSp>
          <p:nvGrpSpPr>
            <p:cNvPr id="164" name="그룹 163">
              <a:extLst>
                <a:ext uri="{FF2B5EF4-FFF2-40B4-BE49-F238E27FC236}">
                  <a16:creationId xmlns:a16="http://schemas.microsoft.com/office/drawing/2014/main" id="{585906DD-C78D-1470-554B-BE4542A482B0}"/>
                </a:ext>
              </a:extLst>
            </p:cNvPr>
            <p:cNvGrpSpPr/>
            <p:nvPr/>
          </p:nvGrpSpPr>
          <p:grpSpPr>
            <a:xfrm>
              <a:off x="2682919" y="3722825"/>
              <a:ext cx="980338" cy="897382"/>
              <a:chOff x="2672670" y="3721638"/>
              <a:chExt cx="980338" cy="897382"/>
            </a:xfrm>
          </p:grpSpPr>
          <p:pic>
            <p:nvPicPr>
              <p:cNvPr id="166" name="그림 165">
                <a:extLst>
                  <a:ext uri="{FF2B5EF4-FFF2-40B4-BE49-F238E27FC236}">
                    <a16:creationId xmlns:a16="http://schemas.microsoft.com/office/drawing/2014/main" id="{BE9F0615-E394-B337-56CD-725D92834EB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8374" b="91133" l="9804" r="89840">
                            <a14:foregroundMark x1="23351" y1="91379" x2="23351" y2="91379"/>
                            <a14:foregroundMark x1="35651" y1="69951" x2="35651" y2="69951"/>
                            <a14:foregroundMark x1="37790" y1="57882" x2="37790" y2="57882"/>
                            <a14:foregroundMark x1="28877" y1="58867" x2="28877" y2="58867"/>
                            <a14:foregroundMark x1="51693" y1="27586" x2="51693" y2="27586"/>
                            <a14:foregroundMark x1="63815" y1="28325" x2="63815" y2="28325"/>
                            <a14:foregroundMark x1="61497" y1="8374" x2="61497" y2="8374"/>
                          </a14:backgroundRemoval>
                        </a14:imgEffect>
                      </a14:imgLayer>
                    </a14:imgProps>
                  </a:ext>
                </a:extLst>
              </a:blip>
              <a:stretch>
                <a:fillRect/>
              </a:stretch>
            </p:blipFill>
            <p:spPr>
              <a:xfrm>
                <a:off x="2672670" y="3721638"/>
                <a:ext cx="930414" cy="673349"/>
              </a:xfrm>
              <a:prstGeom prst="rect">
                <a:avLst/>
              </a:prstGeom>
            </p:spPr>
          </p:pic>
          <p:sp>
            <p:nvSpPr>
              <p:cNvPr id="167" name="TextBox 166">
                <a:extLst>
                  <a:ext uri="{FF2B5EF4-FFF2-40B4-BE49-F238E27FC236}">
                    <a16:creationId xmlns:a16="http://schemas.microsoft.com/office/drawing/2014/main" id="{1C57A3DD-DDA8-FAEC-8B7D-5460F223C02C}"/>
                  </a:ext>
                </a:extLst>
              </p:cNvPr>
              <p:cNvSpPr txBox="1"/>
              <p:nvPr/>
            </p:nvSpPr>
            <p:spPr>
              <a:xfrm>
                <a:off x="2692625" y="4342021"/>
                <a:ext cx="960383" cy="276999"/>
              </a:xfrm>
              <a:prstGeom prst="rect">
                <a:avLst/>
              </a:prstGeom>
              <a:noFill/>
            </p:spPr>
            <p:txBody>
              <a:bodyPr wrap="square" rtlCol="0">
                <a:spAutoFit/>
              </a:bodyPr>
              <a:lstStyle/>
              <a:p>
                <a:pPr algn="ctr"/>
                <a:r>
                  <a:rPr lang="en-US" altLang="ko-KR" sz="1200" b="1" dirty="0">
                    <a:solidFill>
                      <a:srgbClr val="655EF4"/>
                    </a:solidFill>
                  </a:rPr>
                  <a:t>comment</a:t>
                </a:r>
                <a:endParaRPr lang="ko-KR" altLang="en-US" sz="1200" b="1" dirty="0">
                  <a:solidFill>
                    <a:srgbClr val="655EF4"/>
                  </a:solidFill>
                </a:endParaRPr>
              </a:p>
            </p:txBody>
          </p:sp>
        </p:grpSp>
        <p:cxnSp>
          <p:nvCxnSpPr>
            <p:cNvPr id="165" name="직선 연결선 164">
              <a:extLst>
                <a:ext uri="{FF2B5EF4-FFF2-40B4-BE49-F238E27FC236}">
                  <a16:creationId xmlns:a16="http://schemas.microsoft.com/office/drawing/2014/main" id="{A45EC48E-5866-A883-6DE6-E2DF0B850A69}"/>
                </a:ext>
              </a:extLst>
            </p:cNvPr>
            <p:cNvCxnSpPr>
              <a:cxnSpLocks/>
            </p:cNvCxnSpPr>
            <p:nvPr/>
          </p:nvCxnSpPr>
          <p:spPr>
            <a:xfrm>
              <a:off x="1749902" y="3794667"/>
              <a:ext cx="0" cy="411713"/>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222" name="그룹 221"/>
          <p:cNvGrpSpPr/>
          <p:nvPr/>
        </p:nvGrpSpPr>
        <p:grpSpPr>
          <a:xfrm>
            <a:off x="554355" y="498475"/>
            <a:ext cx="5509260" cy="837565"/>
            <a:chOff x="554355" y="498475"/>
            <a:chExt cx="5509260" cy="837565"/>
          </a:xfrm>
        </p:grpSpPr>
        <p:sp>
          <p:nvSpPr>
            <p:cNvPr id="223" name="TextBox 222"/>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Case Diagram</a:t>
              </a:r>
            </a:p>
          </p:txBody>
        </p:sp>
        <p:sp>
          <p:nvSpPr>
            <p:cNvPr id="224" name="TextBox 223"/>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 간 관계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Tree>
    <p:extLst>
      <p:ext uri="{BB962C8B-B14F-4D97-AF65-F5344CB8AC3E}">
        <p14:creationId xmlns:p14="http://schemas.microsoft.com/office/powerpoint/2010/main" val="425888109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a:spLocks noGrp="1" noRot="1" noMove="1" noResize="1" noEditPoints="1" noAdjustHandles="1" noChangeArrowheads="1" noChangeShapeType="1"/>
          </p:cNvSpPr>
          <p:nvPr/>
        </p:nvSpPr>
        <p:spPr>
          <a:xfrm>
            <a:off x="0" y="-1"/>
            <a:ext cx="10438288"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dirty="0">
              <a:solidFill>
                <a:schemeClr val="tx1"/>
              </a:solidFill>
            </a:endParaRPr>
          </a:p>
        </p:txBody>
      </p:sp>
      <p:sp>
        <p:nvSpPr>
          <p:cNvPr id="81" name="직사각형 8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직사각형 8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직사각형 82">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직사각형 83">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TextBox 85">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87" name="TextBox 86">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88" name="TextBox 87">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89" name="TextBox 88">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90" name="TextBox 89">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91" name="TextBox 90">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grpSp>
        <p:nvGrpSpPr>
          <p:cNvPr id="170" name="그룹 169">
            <a:extLst>
              <a:ext uri="{FF2B5EF4-FFF2-40B4-BE49-F238E27FC236}">
                <a16:creationId xmlns:a16="http://schemas.microsoft.com/office/drawing/2014/main" id="{268306A8-9B94-48A6-ECCC-2746EA63A708}"/>
              </a:ext>
            </a:extLst>
          </p:cNvPr>
          <p:cNvGrpSpPr/>
          <p:nvPr/>
        </p:nvGrpSpPr>
        <p:grpSpPr>
          <a:xfrm>
            <a:off x="472770" y="1458331"/>
            <a:ext cx="9576691" cy="4858424"/>
            <a:chOff x="472770" y="965188"/>
            <a:chExt cx="9576691" cy="4858424"/>
          </a:xfrm>
        </p:grpSpPr>
        <p:grpSp>
          <p:nvGrpSpPr>
            <p:cNvPr id="171" name="그룹 170">
              <a:extLst>
                <a:ext uri="{FF2B5EF4-FFF2-40B4-BE49-F238E27FC236}">
                  <a16:creationId xmlns:a16="http://schemas.microsoft.com/office/drawing/2014/main" id="{12832623-713E-6F80-51A1-712A780F53E4}"/>
                </a:ext>
              </a:extLst>
            </p:cNvPr>
            <p:cNvGrpSpPr/>
            <p:nvPr/>
          </p:nvGrpSpPr>
          <p:grpSpPr>
            <a:xfrm>
              <a:off x="979265" y="2372475"/>
              <a:ext cx="562028" cy="589327"/>
              <a:chOff x="2484002" y="4336503"/>
              <a:chExt cx="562028" cy="589327"/>
            </a:xfrm>
          </p:grpSpPr>
          <p:cxnSp>
            <p:nvCxnSpPr>
              <p:cNvPr id="243" name="직선 화살표 연결선 242">
                <a:extLst>
                  <a:ext uri="{FF2B5EF4-FFF2-40B4-BE49-F238E27FC236}">
                    <a16:creationId xmlns:a16="http://schemas.microsoft.com/office/drawing/2014/main" id="{0448AB77-3DEA-8CC1-6895-0362B2D958F8}"/>
                  </a:ext>
                </a:extLst>
              </p:cNvPr>
              <p:cNvCxnSpPr>
                <a:cxnSpLocks/>
              </p:cNvCxnSpPr>
              <p:nvPr/>
            </p:nvCxnSpPr>
            <p:spPr>
              <a:xfrm>
                <a:off x="2484002" y="433650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EC1CBBBF-6977-E89C-FE2F-FF3FDB766463}"/>
                  </a:ext>
                </a:extLst>
              </p:cNvPr>
              <p:cNvCxnSpPr>
                <a:cxnSpLocks/>
              </p:cNvCxnSpPr>
              <p:nvPr/>
            </p:nvCxnSpPr>
            <p:spPr>
              <a:xfrm>
                <a:off x="2484002" y="4336503"/>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grpSp>
          <p:nvGrpSpPr>
            <p:cNvPr id="172" name="그룹 171">
              <a:extLst>
                <a:ext uri="{FF2B5EF4-FFF2-40B4-BE49-F238E27FC236}">
                  <a16:creationId xmlns:a16="http://schemas.microsoft.com/office/drawing/2014/main" id="{88CD4639-7AFD-97A2-01DC-131FE14F120D}"/>
                </a:ext>
              </a:extLst>
            </p:cNvPr>
            <p:cNvGrpSpPr/>
            <p:nvPr/>
          </p:nvGrpSpPr>
          <p:grpSpPr>
            <a:xfrm>
              <a:off x="979265" y="4576139"/>
              <a:ext cx="562028" cy="589327"/>
              <a:chOff x="2497248" y="5833369"/>
              <a:chExt cx="562028" cy="589327"/>
            </a:xfrm>
          </p:grpSpPr>
          <p:cxnSp>
            <p:nvCxnSpPr>
              <p:cNvPr id="241" name="직선 연결선 240">
                <a:extLst>
                  <a:ext uri="{FF2B5EF4-FFF2-40B4-BE49-F238E27FC236}">
                    <a16:creationId xmlns:a16="http://schemas.microsoft.com/office/drawing/2014/main" id="{0E9EF501-DA72-8228-2781-A2EE4EFEFBB3}"/>
                  </a:ext>
                </a:extLst>
              </p:cNvPr>
              <p:cNvCxnSpPr>
                <a:cxnSpLocks/>
              </p:cNvCxnSpPr>
              <p:nvPr/>
            </p:nvCxnSpPr>
            <p:spPr>
              <a:xfrm>
                <a:off x="2497248" y="5833369"/>
                <a:ext cx="0" cy="589327"/>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cxnSp>
            <p:nvCxnSpPr>
              <p:cNvPr id="242" name="직선 화살표 연결선 241">
                <a:extLst>
                  <a:ext uri="{FF2B5EF4-FFF2-40B4-BE49-F238E27FC236}">
                    <a16:creationId xmlns:a16="http://schemas.microsoft.com/office/drawing/2014/main" id="{6B155C01-8DCD-B513-1E54-6CE1C33818B0}"/>
                  </a:ext>
                </a:extLst>
              </p:cNvPr>
              <p:cNvCxnSpPr>
                <a:cxnSpLocks/>
              </p:cNvCxnSpPr>
              <p:nvPr/>
            </p:nvCxnSpPr>
            <p:spPr>
              <a:xfrm>
                <a:off x="2497248" y="6415573"/>
                <a:ext cx="562028"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3" name="그룹 172">
              <a:extLst>
                <a:ext uri="{FF2B5EF4-FFF2-40B4-BE49-F238E27FC236}">
                  <a16:creationId xmlns:a16="http://schemas.microsoft.com/office/drawing/2014/main" id="{F36F1478-D93D-8E2B-4976-83B453C272BD}"/>
                </a:ext>
              </a:extLst>
            </p:cNvPr>
            <p:cNvGrpSpPr/>
            <p:nvPr/>
          </p:nvGrpSpPr>
          <p:grpSpPr>
            <a:xfrm>
              <a:off x="1485098" y="1942616"/>
              <a:ext cx="929742" cy="1269784"/>
              <a:chOff x="3942459" y="1602420"/>
              <a:chExt cx="929742" cy="1269784"/>
            </a:xfrm>
          </p:grpSpPr>
          <p:pic>
            <p:nvPicPr>
              <p:cNvPr id="239" name="그림 238">
                <a:extLst>
                  <a:ext uri="{FF2B5EF4-FFF2-40B4-BE49-F238E27FC236}">
                    <a16:creationId xmlns:a16="http://schemas.microsoft.com/office/drawing/2014/main" id="{A0400F4E-14B7-29C3-A38E-9B3AC23D38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150" y1="21569" x2="38150" y2="21569"/>
                            <a14:foregroundMark x1="73988" y1="64706" x2="73988" y2="64706"/>
                          </a14:backgroundRemoval>
                        </a14:imgEffect>
                      </a14:imgLayer>
                    </a14:imgProps>
                  </a:ext>
                </a:extLst>
              </a:blip>
              <a:stretch>
                <a:fillRect/>
              </a:stretch>
            </p:blipFill>
            <p:spPr>
              <a:xfrm>
                <a:off x="4032866" y="1602420"/>
                <a:ext cx="723288" cy="639670"/>
              </a:xfrm>
              <a:prstGeom prst="rect">
                <a:avLst/>
              </a:prstGeom>
            </p:spPr>
          </p:pic>
          <p:sp>
            <p:nvSpPr>
              <p:cNvPr id="240" name="TextBox 239">
                <a:extLst>
                  <a:ext uri="{FF2B5EF4-FFF2-40B4-BE49-F238E27FC236}">
                    <a16:creationId xmlns:a16="http://schemas.microsoft.com/office/drawing/2014/main" id="{24C3ABFD-6249-4D50-9A88-3D9247989086}"/>
                  </a:ext>
                </a:extLst>
              </p:cNvPr>
              <p:cNvSpPr txBox="1"/>
              <p:nvPr/>
            </p:nvSpPr>
            <p:spPr>
              <a:xfrm>
                <a:off x="3942459" y="2225873"/>
                <a:ext cx="929742" cy="646331"/>
              </a:xfrm>
              <a:prstGeom prst="rect">
                <a:avLst/>
              </a:prstGeom>
              <a:noFill/>
            </p:spPr>
            <p:txBody>
              <a:bodyPr wrap="square" rtlCol="0">
                <a:spAutoFit/>
              </a:bodyPr>
              <a:lstStyle/>
              <a:p>
                <a:pPr algn="ctr"/>
                <a:r>
                  <a:rPr lang="en-US" altLang="ko-KR" sz="1200" b="1" dirty="0">
                    <a:solidFill>
                      <a:srgbClr val="655EF4"/>
                    </a:solidFill>
                  </a:rPr>
                  <a:t>Member/</a:t>
                </a:r>
                <a:r>
                  <a:rPr lang="ko-KR" altLang="en-US" sz="1200" b="1" dirty="0">
                    <a:solidFill>
                      <a:srgbClr val="655EF4"/>
                    </a:solidFill>
                  </a:rPr>
                  <a:t>비회원</a:t>
                </a:r>
              </a:p>
              <a:p>
                <a:pPr algn="ctr"/>
                <a:endParaRPr lang="ko-KR" altLang="en-US" sz="1200" b="1" dirty="0">
                  <a:solidFill>
                    <a:srgbClr val="655EF4"/>
                  </a:solidFill>
                </a:endParaRPr>
              </a:p>
            </p:txBody>
          </p:sp>
        </p:grpSp>
        <p:grpSp>
          <p:nvGrpSpPr>
            <p:cNvPr id="174" name="그룹 173">
              <a:extLst>
                <a:ext uri="{FF2B5EF4-FFF2-40B4-BE49-F238E27FC236}">
                  <a16:creationId xmlns:a16="http://schemas.microsoft.com/office/drawing/2014/main" id="{C2ABFB7D-F050-1794-9050-60F93A92D652}"/>
                </a:ext>
              </a:extLst>
            </p:cNvPr>
            <p:cNvGrpSpPr/>
            <p:nvPr/>
          </p:nvGrpSpPr>
          <p:grpSpPr>
            <a:xfrm>
              <a:off x="472770" y="3087150"/>
              <a:ext cx="1010009" cy="1254873"/>
              <a:chOff x="502712" y="3057375"/>
              <a:chExt cx="1010009" cy="1254873"/>
            </a:xfrm>
          </p:grpSpPr>
          <p:sp>
            <p:nvSpPr>
              <p:cNvPr id="237" name="TextBox 236">
                <a:extLst>
                  <a:ext uri="{FF2B5EF4-FFF2-40B4-BE49-F238E27FC236}">
                    <a16:creationId xmlns:a16="http://schemas.microsoft.com/office/drawing/2014/main" id="{EDC577D4-EBFA-18E5-62DF-3402F6B42C2C}"/>
                  </a:ext>
                </a:extLst>
              </p:cNvPr>
              <p:cNvSpPr txBox="1"/>
              <p:nvPr/>
            </p:nvSpPr>
            <p:spPr>
              <a:xfrm>
                <a:off x="502712" y="4035249"/>
                <a:ext cx="961223" cy="276999"/>
              </a:xfrm>
              <a:prstGeom prst="rect">
                <a:avLst/>
              </a:prstGeom>
              <a:noFill/>
            </p:spPr>
            <p:txBody>
              <a:bodyPr wrap="square" rtlCol="0">
                <a:spAutoFit/>
              </a:bodyPr>
              <a:lstStyle/>
              <a:p>
                <a:pPr algn="ctr"/>
                <a:r>
                  <a:rPr lang="en-US" altLang="ko-KR" sz="1200" b="1" dirty="0">
                    <a:solidFill>
                      <a:srgbClr val="655EF4"/>
                    </a:solidFill>
                  </a:rPr>
                  <a:t>Q&amp;A</a:t>
                </a:r>
                <a:endParaRPr lang="ko-KR" altLang="en-US" sz="1200" b="1" dirty="0">
                  <a:solidFill>
                    <a:srgbClr val="655EF4"/>
                  </a:solidFill>
                </a:endParaRPr>
              </a:p>
            </p:txBody>
          </p:sp>
          <p:pic>
            <p:nvPicPr>
              <p:cNvPr id="238" name="그림 237">
                <a:extLst>
                  <a:ext uri="{FF2B5EF4-FFF2-40B4-BE49-F238E27FC236}">
                    <a16:creationId xmlns:a16="http://schemas.microsoft.com/office/drawing/2014/main" id="{28B60556-18C0-0863-5B1A-C7471B5CE8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38" b="89855" l="9333" r="90000">
                            <a14:foregroundMark x1="63778" y1="50518" x2="63778" y2="50518"/>
                            <a14:foregroundMark x1="73333" y1="50725" x2="73333" y2="50725"/>
                            <a14:foregroundMark x1="9333" y1="51760" x2="9333" y2="51760"/>
                          </a14:backgroundRemoval>
                        </a14:imgEffect>
                      </a14:imgLayer>
                    </a14:imgProps>
                  </a:ext>
                </a:extLst>
              </a:blip>
              <a:stretch>
                <a:fillRect/>
              </a:stretch>
            </p:blipFill>
            <p:spPr>
              <a:xfrm>
                <a:off x="571260" y="3057375"/>
                <a:ext cx="941461" cy="1010502"/>
              </a:xfrm>
              <a:prstGeom prst="rect">
                <a:avLst/>
              </a:prstGeom>
            </p:spPr>
          </p:pic>
        </p:grpSp>
        <p:grpSp>
          <p:nvGrpSpPr>
            <p:cNvPr id="175" name="그룹 174">
              <a:extLst>
                <a:ext uri="{FF2B5EF4-FFF2-40B4-BE49-F238E27FC236}">
                  <a16:creationId xmlns:a16="http://schemas.microsoft.com/office/drawing/2014/main" id="{DFD1AC9E-505F-F6AF-329B-89C7F65CF33B}"/>
                </a:ext>
              </a:extLst>
            </p:cNvPr>
            <p:cNvGrpSpPr/>
            <p:nvPr/>
          </p:nvGrpSpPr>
          <p:grpSpPr>
            <a:xfrm>
              <a:off x="2252820" y="4759540"/>
              <a:ext cx="4122466" cy="1064072"/>
              <a:chOff x="2252820" y="4759540"/>
              <a:chExt cx="4122466" cy="1064072"/>
            </a:xfrm>
          </p:grpSpPr>
          <p:grpSp>
            <p:nvGrpSpPr>
              <p:cNvPr id="227" name="그룹 226">
                <a:extLst>
                  <a:ext uri="{FF2B5EF4-FFF2-40B4-BE49-F238E27FC236}">
                    <a16:creationId xmlns:a16="http://schemas.microsoft.com/office/drawing/2014/main" id="{13667054-5178-C0BB-EC66-B0322EDD3ADB}"/>
                  </a:ext>
                </a:extLst>
              </p:cNvPr>
              <p:cNvGrpSpPr/>
              <p:nvPr/>
            </p:nvGrpSpPr>
            <p:grpSpPr>
              <a:xfrm>
                <a:off x="4259006" y="5163202"/>
                <a:ext cx="1248795" cy="660410"/>
                <a:chOff x="3738760" y="5909366"/>
                <a:chExt cx="1248795" cy="660410"/>
              </a:xfrm>
            </p:grpSpPr>
            <p:cxnSp>
              <p:nvCxnSpPr>
                <p:cNvPr id="235" name="직선 화살표 연결선 234">
                  <a:extLst>
                    <a:ext uri="{FF2B5EF4-FFF2-40B4-BE49-F238E27FC236}">
                      <a16:creationId xmlns:a16="http://schemas.microsoft.com/office/drawing/2014/main" id="{E153AB94-E5A3-935B-6813-496CE4A6CC3D}"/>
                    </a:ext>
                  </a:extLst>
                </p:cNvPr>
                <p:cNvCxnSpPr>
                  <a:cxnSpLocks/>
                </p:cNvCxnSpPr>
                <p:nvPr/>
              </p:nvCxnSpPr>
              <p:spPr>
                <a:xfrm>
                  <a:off x="3907180"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0C6C42C7-773E-63C4-D59B-92AF34058947}"/>
                    </a:ext>
                  </a:extLst>
                </p:cNvPr>
                <p:cNvSpPr txBox="1"/>
                <p:nvPr/>
              </p:nvSpPr>
              <p:spPr>
                <a:xfrm>
                  <a:off x="3738760" y="5969612"/>
                  <a:ext cx="1248795" cy="600164"/>
                </a:xfrm>
                <a:prstGeom prst="rect">
                  <a:avLst/>
                </a:prstGeom>
                <a:noFill/>
              </p:spPr>
              <p:txBody>
                <a:bodyPr wrap="square" rtlCol="0">
                  <a:spAutoFit/>
                </a:bodyPr>
                <a:lstStyle/>
                <a:p>
                  <a:pPr algn="ctr"/>
                  <a:r>
                    <a:rPr lang="ko-KR" altLang="en-US" sz="1100" dirty="0" err="1"/>
                    <a:t>문의글</a:t>
                  </a:r>
                  <a:endParaRPr lang="en-US" altLang="ko-KR" sz="1100" dirty="0"/>
                </a:p>
                <a:p>
                  <a:pPr algn="ctr"/>
                  <a:r>
                    <a:rPr lang="ko-KR" altLang="en-US" sz="1100" dirty="0"/>
                    <a:t>수정</a:t>
                  </a:r>
                  <a:r>
                    <a:rPr lang="en-US" altLang="ko-KR" sz="1100" dirty="0"/>
                    <a:t>/</a:t>
                  </a:r>
                  <a:r>
                    <a:rPr lang="ko-KR" altLang="en-US" sz="1100" dirty="0"/>
                    <a:t>삭제</a:t>
                  </a:r>
                  <a:r>
                    <a:rPr lang="en-US" altLang="ko-KR" sz="1100" dirty="0"/>
                    <a:t>/</a:t>
                  </a:r>
                  <a:r>
                    <a:rPr lang="ko-KR" altLang="en-US" sz="1100" dirty="0"/>
                    <a:t>답글</a:t>
                  </a:r>
                  <a:endParaRPr lang="en-US" altLang="ko-KR" sz="1100" dirty="0"/>
                </a:p>
                <a:p>
                  <a:pPr algn="ctr"/>
                  <a:r>
                    <a:rPr lang="ko-KR" altLang="en-US" sz="1100" dirty="0"/>
                    <a:t>작성</a:t>
                  </a:r>
                  <a:endParaRPr lang="en-US" altLang="ko-KR" sz="1100" dirty="0"/>
                </a:p>
              </p:txBody>
            </p:sp>
          </p:grpSp>
          <p:grpSp>
            <p:nvGrpSpPr>
              <p:cNvPr id="228" name="그룹 227">
                <a:extLst>
                  <a:ext uri="{FF2B5EF4-FFF2-40B4-BE49-F238E27FC236}">
                    <a16:creationId xmlns:a16="http://schemas.microsoft.com/office/drawing/2014/main" id="{9C307080-3B00-F9FE-74FD-ADA703145F33}"/>
                  </a:ext>
                </a:extLst>
              </p:cNvPr>
              <p:cNvGrpSpPr/>
              <p:nvPr/>
            </p:nvGrpSpPr>
            <p:grpSpPr>
              <a:xfrm>
                <a:off x="2252820" y="5163202"/>
                <a:ext cx="1103691" cy="491133"/>
                <a:chOff x="3736358" y="5909366"/>
                <a:chExt cx="1103691" cy="491133"/>
              </a:xfrm>
            </p:grpSpPr>
            <p:cxnSp>
              <p:nvCxnSpPr>
                <p:cNvPr id="233" name="직선 화살표 연결선 232">
                  <a:extLst>
                    <a:ext uri="{FF2B5EF4-FFF2-40B4-BE49-F238E27FC236}">
                      <a16:creationId xmlns:a16="http://schemas.microsoft.com/office/drawing/2014/main" id="{6A6D6902-6E0E-E647-5A88-AB0961091B3A}"/>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738F6A9-9402-0BEF-B3E2-34C7B5C56B34}"/>
                    </a:ext>
                  </a:extLst>
                </p:cNvPr>
                <p:cNvSpPr txBox="1"/>
                <p:nvPr/>
              </p:nvSpPr>
              <p:spPr>
                <a:xfrm>
                  <a:off x="3736358" y="5969612"/>
                  <a:ext cx="1103691" cy="430887"/>
                </a:xfrm>
                <a:prstGeom prst="rect">
                  <a:avLst/>
                </a:prstGeom>
                <a:noFill/>
              </p:spPr>
              <p:txBody>
                <a:bodyPr wrap="square" rtlCol="0">
                  <a:spAutoFit/>
                </a:bodyPr>
                <a:lstStyle/>
                <a:p>
                  <a:pPr algn="ctr"/>
                  <a:r>
                    <a:rPr lang="ko-KR" altLang="en-US" sz="1100" dirty="0" err="1"/>
                    <a:t>문의글</a:t>
                  </a:r>
                  <a:r>
                    <a:rPr lang="ko-KR" altLang="en-US" sz="1100" dirty="0"/>
                    <a:t> </a:t>
                  </a:r>
                  <a:endParaRPr lang="en-US" altLang="ko-KR" sz="1100" dirty="0"/>
                </a:p>
                <a:p>
                  <a:pPr algn="ctr"/>
                  <a:r>
                    <a:rPr lang="ko-KR" altLang="en-US" sz="1100" dirty="0"/>
                    <a:t>조회</a:t>
                  </a:r>
                  <a:endParaRPr lang="en-US" altLang="ko-KR" sz="1100" dirty="0"/>
                </a:p>
              </p:txBody>
            </p:sp>
          </p:grpSp>
          <p:sp>
            <p:nvSpPr>
              <p:cNvPr id="229" name="TextBox 228">
                <a:extLst>
                  <a:ext uri="{FF2B5EF4-FFF2-40B4-BE49-F238E27FC236}">
                    <a16:creationId xmlns:a16="http://schemas.microsoft.com/office/drawing/2014/main" id="{FDE3914F-9233-451A-4D44-AC31519F2439}"/>
                  </a:ext>
                </a:extLst>
              </p:cNvPr>
              <p:cNvSpPr txBox="1"/>
              <p:nvPr/>
            </p:nvSpPr>
            <p:spPr>
              <a:xfrm>
                <a:off x="3494757" y="5394962"/>
                <a:ext cx="666896" cy="276999"/>
              </a:xfrm>
              <a:prstGeom prst="rect">
                <a:avLst/>
              </a:prstGeom>
              <a:noFill/>
            </p:spPr>
            <p:txBody>
              <a:bodyPr wrap="square" rtlCol="0">
                <a:spAutoFit/>
              </a:bodyPr>
              <a:lstStyle/>
              <a:p>
                <a:pPr algn="ctr"/>
                <a:r>
                  <a:rPr lang="en-US" altLang="ko-KR" sz="1200" b="1" dirty="0">
                    <a:solidFill>
                      <a:srgbClr val="655EF4"/>
                    </a:solidFill>
                  </a:rPr>
                  <a:t>Check</a:t>
                </a:r>
              </a:p>
            </p:txBody>
          </p:sp>
          <p:grpSp>
            <p:nvGrpSpPr>
              <p:cNvPr id="230" name="그룹 229">
                <a:extLst>
                  <a:ext uri="{FF2B5EF4-FFF2-40B4-BE49-F238E27FC236}">
                    <a16:creationId xmlns:a16="http://schemas.microsoft.com/office/drawing/2014/main" id="{B29B5ABA-B7EE-6C71-B948-B90BBB87ED1B}"/>
                  </a:ext>
                </a:extLst>
              </p:cNvPr>
              <p:cNvGrpSpPr/>
              <p:nvPr/>
            </p:nvGrpSpPr>
            <p:grpSpPr>
              <a:xfrm>
                <a:off x="5414903" y="4759540"/>
                <a:ext cx="960383" cy="898603"/>
                <a:chOff x="5414903" y="4812520"/>
                <a:chExt cx="960383" cy="898603"/>
              </a:xfrm>
            </p:grpSpPr>
            <p:pic>
              <p:nvPicPr>
                <p:cNvPr id="231" name="그림 230">
                  <a:extLst>
                    <a:ext uri="{FF2B5EF4-FFF2-40B4-BE49-F238E27FC236}">
                      <a16:creationId xmlns:a16="http://schemas.microsoft.com/office/drawing/2014/main" id="{2A52A40D-757D-8A5A-42DA-55C01B7F09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753" b="89716" l="9247" r="91828">
                              <a14:foregroundMark x1="52688" y1="41575" x2="51613" y2="49891"/>
                              <a14:foregroundMark x1="52473" y1="68709" x2="52473" y2="68709"/>
                              <a14:foregroundMark x1="90108" y1="49234" x2="88387" y2="59737"/>
                              <a14:foregroundMark x1="92043" y1="43107" x2="90323" y2="59081"/>
                              <a14:foregroundMark x1="46022" y1="89059" x2="60215" y2="89934"/>
                              <a14:foregroundMark x1="50538" y1="9409" x2="52258" y2="8753"/>
                            </a14:backgroundRemoval>
                          </a14:imgEffect>
                        </a14:imgLayer>
                      </a14:imgProps>
                    </a:ext>
                  </a:extLst>
                </a:blip>
                <a:stretch>
                  <a:fillRect/>
                </a:stretch>
              </p:blipFill>
              <p:spPr>
                <a:xfrm>
                  <a:off x="5554362" y="4812520"/>
                  <a:ext cx="632486" cy="621604"/>
                </a:xfrm>
                <a:prstGeom prst="rect">
                  <a:avLst/>
                </a:prstGeom>
              </p:spPr>
            </p:pic>
            <p:sp>
              <p:nvSpPr>
                <p:cNvPr id="232" name="TextBox 231">
                  <a:extLst>
                    <a:ext uri="{FF2B5EF4-FFF2-40B4-BE49-F238E27FC236}">
                      <a16:creationId xmlns:a16="http://schemas.microsoft.com/office/drawing/2014/main" id="{0877FD41-6AB1-D5ED-504B-6AFE0421F5E8}"/>
                    </a:ext>
                  </a:extLst>
                </p:cNvPr>
                <p:cNvSpPr txBox="1"/>
                <p:nvPr/>
              </p:nvSpPr>
              <p:spPr>
                <a:xfrm>
                  <a:off x="5414903" y="5434124"/>
                  <a:ext cx="960383" cy="276999"/>
                </a:xfrm>
                <a:prstGeom prst="rect">
                  <a:avLst/>
                </a:prstGeom>
                <a:noFill/>
              </p:spPr>
              <p:txBody>
                <a:bodyPr wrap="square" rtlCol="0">
                  <a:spAutoFit/>
                </a:bodyPr>
                <a:lstStyle/>
                <a:p>
                  <a:pPr algn="ctr"/>
                  <a:r>
                    <a:rPr lang="en-US" altLang="ko-KR" sz="1200" b="1" dirty="0">
                      <a:solidFill>
                        <a:srgbClr val="655EF4"/>
                      </a:solidFill>
                    </a:rPr>
                    <a:t>Answers</a:t>
                  </a:r>
                  <a:endParaRPr lang="ko-KR" altLang="en-US" sz="1200" b="1" dirty="0">
                    <a:solidFill>
                      <a:srgbClr val="655EF4"/>
                    </a:solidFill>
                  </a:endParaRPr>
                </a:p>
              </p:txBody>
            </p:sp>
          </p:grpSp>
        </p:grpSp>
        <p:grpSp>
          <p:nvGrpSpPr>
            <p:cNvPr id="176" name="그룹 175">
              <a:extLst>
                <a:ext uri="{FF2B5EF4-FFF2-40B4-BE49-F238E27FC236}">
                  <a16:creationId xmlns:a16="http://schemas.microsoft.com/office/drawing/2014/main" id="{9C7B3BBA-318E-B2C1-EF92-5A98AB1BEA9C}"/>
                </a:ext>
              </a:extLst>
            </p:cNvPr>
            <p:cNvGrpSpPr/>
            <p:nvPr/>
          </p:nvGrpSpPr>
          <p:grpSpPr>
            <a:xfrm>
              <a:off x="6226911" y="2361184"/>
              <a:ext cx="1103691" cy="434308"/>
              <a:chOff x="3727117" y="5909366"/>
              <a:chExt cx="1103691" cy="434308"/>
            </a:xfrm>
          </p:grpSpPr>
          <p:cxnSp>
            <p:nvCxnSpPr>
              <p:cNvPr id="225" name="직선 화살표 연결선 224">
                <a:extLst>
                  <a:ext uri="{FF2B5EF4-FFF2-40B4-BE49-F238E27FC236}">
                    <a16:creationId xmlns:a16="http://schemas.microsoft.com/office/drawing/2014/main" id="{DF71E069-8C8B-73A6-1378-00443988532A}"/>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69CE0F79-9ED6-BFAC-F520-FCA299FBFC07}"/>
                  </a:ext>
                </a:extLst>
              </p:cNvPr>
              <p:cNvSpPr txBox="1"/>
              <p:nvPr/>
            </p:nvSpPr>
            <p:spPr>
              <a:xfrm>
                <a:off x="3727117" y="5912787"/>
                <a:ext cx="1103691" cy="430887"/>
              </a:xfrm>
              <a:prstGeom prst="rect">
                <a:avLst/>
              </a:prstGeom>
              <a:noFill/>
            </p:spPr>
            <p:txBody>
              <a:bodyPr wrap="square" rtlCol="0">
                <a:spAutoFit/>
              </a:bodyPr>
              <a:lstStyle/>
              <a:p>
                <a:pPr algn="ctr"/>
                <a:r>
                  <a:rPr lang="ko-KR" altLang="en-US" sz="1100" dirty="0"/>
                  <a:t>신고할 사용자</a:t>
                </a:r>
                <a:endParaRPr lang="en-US" altLang="ko-KR" sz="1100" dirty="0"/>
              </a:p>
              <a:p>
                <a:pPr algn="ctr"/>
                <a:r>
                  <a:rPr lang="ko-KR" altLang="en-US" sz="1100" dirty="0"/>
                  <a:t>닉네임 등록</a:t>
                </a:r>
                <a:endParaRPr lang="en-US" altLang="ko-KR" sz="1100" dirty="0"/>
              </a:p>
            </p:txBody>
          </p:sp>
        </p:grpSp>
        <p:grpSp>
          <p:nvGrpSpPr>
            <p:cNvPr id="177" name="그룹 176">
              <a:extLst>
                <a:ext uri="{FF2B5EF4-FFF2-40B4-BE49-F238E27FC236}">
                  <a16:creationId xmlns:a16="http://schemas.microsoft.com/office/drawing/2014/main" id="{09870437-0EAD-7458-70D9-F7D5888D7242}"/>
                </a:ext>
              </a:extLst>
            </p:cNvPr>
            <p:cNvGrpSpPr/>
            <p:nvPr/>
          </p:nvGrpSpPr>
          <p:grpSpPr>
            <a:xfrm>
              <a:off x="4320698" y="2374423"/>
              <a:ext cx="1103691" cy="434721"/>
              <a:chOff x="3734250" y="5909366"/>
              <a:chExt cx="1103691" cy="434721"/>
            </a:xfrm>
          </p:grpSpPr>
          <p:cxnSp>
            <p:nvCxnSpPr>
              <p:cNvPr id="223" name="직선 화살표 연결선 222">
                <a:extLst>
                  <a:ext uri="{FF2B5EF4-FFF2-40B4-BE49-F238E27FC236}">
                    <a16:creationId xmlns:a16="http://schemas.microsoft.com/office/drawing/2014/main" id="{29CA5F0F-48E6-FF22-191C-BF4C9B0D07B0}"/>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5189F4AD-2DC3-C817-4B3F-F81B1E116578}"/>
                  </a:ext>
                </a:extLst>
              </p:cNvPr>
              <p:cNvSpPr txBox="1"/>
              <p:nvPr/>
            </p:nvSpPr>
            <p:spPr>
              <a:xfrm>
                <a:off x="3734250" y="5913200"/>
                <a:ext cx="1103691" cy="430887"/>
              </a:xfrm>
              <a:prstGeom prst="rect">
                <a:avLst/>
              </a:prstGeom>
              <a:noFill/>
            </p:spPr>
            <p:txBody>
              <a:bodyPr wrap="square" rtlCol="0">
                <a:spAutoFit/>
              </a:bodyPr>
              <a:lstStyle/>
              <a:p>
                <a:pPr algn="ctr"/>
                <a:r>
                  <a:rPr lang="ko-KR" altLang="en-US" sz="1100" dirty="0"/>
                  <a:t>카테고리 </a:t>
                </a:r>
                <a:endParaRPr lang="en-US" altLang="ko-KR" sz="1100" dirty="0"/>
              </a:p>
              <a:p>
                <a:pPr algn="ctr"/>
                <a:r>
                  <a:rPr lang="en-US" altLang="ko-KR" sz="1100" dirty="0"/>
                  <a:t>‘</a:t>
                </a:r>
                <a:r>
                  <a:rPr lang="ko-KR" altLang="en-US" sz="1100" dirty="0"/>
                  <a:t>사용자 신고</a:t>
                </a:r>
                <a:r>
                  <a:rPr lang="en-US" altLang="ko-KR" sz="1100" dirty="0"/>
                  <a:t>’</a:t>
                </a:r>
              </a:p>
            </p:txBody>
          </p:sp>
        </p:grpSp>
        <p:grpSp>
          <p:nvGrpSpPr>
            <p:cNvPr id="178" name="그룹 177">
              <a:extLst>
                <a:ext uri="{FF2B5EF4-FFF2-40B4-BE49-F238E27FC236}">
                  <a16:creationId xmlns:a16="http://schemas.microsoft.com/office/drawing/2014/main" id="{F7959082-31AA-00DE-8A14-E09AB2797D55}"/>
                </a:ext>
              </a:extLst>
            </p:cNvPr>
            <p:cNvGrpSpPr/>
            <p:nvPr/>
          </p:nvGrpSpPr>
          <p:grpSpPr>
            <a:xfrm>
              <a:off x="2328417" y="2374423"/>
              <a:ext cx="1103691" cy="278368"/>
              <a:chOff x="3745753" y="5909366"/>
              <a:chExt cx="1103691" cy="278368"/>
            </a:xfrm>
          </p:grpSpPr>
          <p:cxnSp>
            <p:nvCxnSpPr>
              <p:cNvPr id="221" name="직선 화살표 연결선 220">
                <a:extLst>
                  <a:ext uri="{FF2B5EF4-FFF2-40B4-BE49-F238E27FC236}">
                    <a16:creationId xmlns:a16="http://schemas.microsoft.com/office/drawing/2014/main" id="{1D01A81F-2BA0-8E96-CB79-79D9EFD79DEE}"/>
                  </a:ext>
                </a:extLst>
              </p:cNvPr>
              <p:cNvCxnSpPr>
                <a:cxnSpLocks/>
              </p:cNvCxnSpPr>
              <p:nvPr/>
            </p:nvCxnSpPr>
            <p:spPr>
              <a:xfrm>
                <a:off x="3857654" y="59093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DC299566-C00B-37D3-FBB4-5CE1273EFD2E}"/>
                  </a:ext>
                </a:extLst>
              </p:cNvPr>
              <p:cNvSpPr txBox="1"/>
              <p:nvPr/>
            </p:nvSpPr>
            <p:spPr>
              <a:xfrm>
                <a:off x="3745753" y="5926124"/>
                <a:ext cx="1103691" cy="261610"/>
              </a:xfrm>
              <a:prstGeom prst="rect">
                <a:avLst/>
              </a:prstGeom>
              <a:noFill/>
            </p:spPr>
            <p:txBody>
              <a:bodyPr wrap="square" rtlCol="0">
                <a:spAutoFit/>
              </a:bodyPr>
              <a:lstStyle/>
              <a:p>
                <a:pPr algn="ctr"/>
                <a:r>
                  <a:rPr lang="en-US" altLang="ko-KR" sz="1100" dirty="0"/>
                  <a:t>1:1 </a:t>
                </a:r>
                <a:r>
                  <a:rPr lang="ko-KR" altLang="en-US" sz="1100" dirty="0"/>
                  <a:t>문의</a:t>
                </a:r>
                <a:endParaRPr lang="en-US" altLang="ko-KR" sz="1100" dirty="0"/>
              </a:p>
            </p:txBody>
          </p:sp>
        </p:grpSp>
        <p:grpSp>
          <p:nvGrpSpPr>
            <p:cNvPr id="179" name="그룹 178">
              <a:extLst>
                <a:ext uri="{FF2B5EF4-FFF2-40B4-BE49-F238E27FC236}">
                  <a16:creationId xmlns:a16="http://schemas.microsoft.com/office/drawing/2014/main" id="{3CD3CD59-F316-2884-E5AD-778F56ACB5EB}"/>
                </a:ext>
              </a:extLst>
            </p:cNvPr>
            <p:cNvGrpSpPr/>
            <p:nvPr/>
          </p:nvGrpSpPr>
          <p:grpSpPr>
            <a:xfrm>
              <a:off x="3413689" y="1978432"/>
              <a:ext cx="886452" cy="904750"/>
              <a:chOff x="3347487" y="4767211"/>
              <a:chExt cx="886452" cy="904750"/>
            </a:xfrm>
          </p:grpSpPr>
          <p:sp>
            <p:nvSpPr>
              <p:cNvPr id="219" name="TextBox 218">
                <a:extLst>
                  <a:ext uri="{FF2B5EF4-FFF2-40B4-BE49-F238E27FC236}">
                    <a16:creationId xmlns:a16="http://schemas.microsoft.com/office/drawing/2014/main" id="{0F2BAC70-816F-4501-A88A-9FCB0521A2B2}"/>
                  </a:ext>
                </a:extLst>
              </p:cNvPr>
              <p:cNvSpPr txBox="1"/>
              <p:nvPr/>
            </p:nvSpPr>
            <p:spPr>
              <a:xfrm>
                <a:off x="3347487" y="5394962"/>
                <a:ext cx="886452" cy="276999"/>
              </a:xfrm>
              <a:prstGeom prst="rect">
                <a:avLst/>
              </a:prstGeom>
              <a:noFill/>
            </p:spPr>
            <p:txBody>
              <a:bodyPr wrap="square" rtlCol="0">
                <a:spAutoFit/>
              </a:bodyPr>
              <a:lstStyle/>
              <a:p>
                <a:pPr algn="ctr"/>
                <a:r>
                  <a:rPr lang="en-US" altLang="ko-KR" sz="1200" b="1" dirty="0">
                    <a:solidFill>
                      <a:srgbClr val="655EF4"/>
                    </a:solidFill>
                  </a:rPr>
                  <a:t>write</a:t>
                </a:r>
              </a:p>
            </p:txBody>
          </p:sp>
          <p:pic>
            <p:nvPicPr>
              <p:cNvPr id="220" name="그림 219">
                <a:extLst>
                  <a:ext uri="{FF2B5EF4-FFF2-40B4-BE49-F238E27FC236}">
                    <a16:creationId xmlns:a16="http://schemas.microsoft.com/office/drawing/2014/main" id="{4328F568-07A2-2D73-62BB-7FDC9B091AB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8013" y1="51566" x2="38013" y2="51566"/>
                            <a14:foregroundMark x1="65011" y1="56386" x2="65011" y2="56386"/>
                            <a14:foregroundMark x1="89633" y1="41928" x2="89633" y2="41928"/>
                            <a14:foregroundMark x1="23974" y1="46747" x2="23974" y2="46747"/>
                            <a14:foregroundMark x1="69114" y1="24337" x2="69114" y2="24337"/>
                            <a14:foregroundMark x1="78618" y1="22651" x2="78618" y2="22651"/>
                          </a14:backgroundRemoval>
                        </a14:imgEffect>
                      </a14:imgLayer>
                    </a14:imgProps>
                  </a:ext>
                </a:extLst>
              </a:blip>
              <a:stretch>
                <a:fillRect/>
              </a:stretch>
            </p:blipFill>
            <p:spPr>
              <a:xfrm>
                <a:off x="3432942" y="4767211"/>
                <a:ext cx="751230" cy="673348"/>
              </a:xfrm>
              <a:prstGeom prst="rect">
                <a:avLst/>
              </a:prstGeom>
            </p:spPr>
          </p:pic>
        </p:grpSp>
        <p:grpSp>
          <p:nvGrpSpPr>
            <p:cNvPr id="180" name="그룹 179">
              <a:extLst>
                <a:ext uri="{FF2B5EF4-FFF2-40B4-BE49-F238E27FC236}">
                  <a16:creationId xmlns:a16="http://schemas.microsoft.com/office/drawing/2014/main" id="{C13047D3-FD2B-6036-1AA5-242CD032FDA8}"/>
                </a:ext>
              </a:extLst>
            </p:cNvPr>
            <p:cNvGrpSpPr/>
            <p:nvPr/>
          </p:nvGrpSpPr>
          <p:grpSpPr>
            <a:xfrm>
              <a:off x="8398522" y="2354877"/>
              <a:ext cx="905971" cy="447442"/>
              <a:chOff x="8398522" y="2307382"/>
              <a:chExt cx="905971" cy="447442"/>
            </a:xfrm>
          </p:grpSpPr>
          <p:cxnSp>
            <p:nvCxnSpPr>
              <p:cNvPr id="217" name="직선 화살표 연결선 216">
                <a:extLst>
                  <a:ext uri="{FF2B5EF4-FFF2-40B4-BE49-F238E27FC236}">
                    <a16:creationId xmlns:a16="http://schemas.microsoft.com/office/drawing/2014/main" id="{EB9CC1C2-C706-AE59-40F0-BD6BE97EF6C6}"/>
                  </a:ext>
                </a:extLst>
              </p:cNvPr>
              <p:cNvCxnSpPr>
                <a:cxnSpLocks/>
              </p:cNvCxnSpPr>
              <p:nvPr/>
            </p:nvCxnSpPr>
            <p:spPr>
              <a:xfrm>
                <a:off x="8399196" y="230738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AD522974-B298-364D-44B9-CFB611F138D4}"/>
                  </a:ext>
                </a:extLst>
              </p:cNvPr>
              <p:cNvSpPr txBox="1"/>
              <p:nvPr/>
            </p:nvSpPr>
            <p:spPr>
              <a:xfrm>
                <a:off x="8398522" y="2323937"/>
                <a:ext cx="872083" cy="430887"/>
              </a:xfrm>
              <a:prstGeom prst="rect">
                <a:avLst/>
              </a:prstGeom>
              <a:noFill/>
            </p:spPr>
            <p:txBody>
              <a:bodyPr wrap="square" rtlCol="0">
                <a:spAutoFit/>
              </a:bodyPr>
              <a:lstStyle/>
              <a:p>
                <a:pPr algn="ctr"/>
                <a:r>
                  <a:rPr lang="ko-KR" altLang="en-US" sz="1100" dirty="0"/>
                  <a:t>관리자의 </a:t>
                </a:r>
                <a:endParaRPr lang="en-US" altLang="ko-KR" sz="1100" dirty="0"/>
              </a:p>
              <a:p>
                <a:pPr algn="ctr"/>
                <a:r>
                  <a:rPr lang="ko-KR" altLang="en-US" sz="1100" dirty="0"/>
                  <a:t>신고처리</a:t>
                </a:r>
                <a:endParaRPr lang="en-US" altLang="ko-KR" sz="1100" dirty="0"/>
              </a:p>
            </p:txBody>
          </p:sp>
        </p:grpSp>
        <p:grpSp>
          <p:nvGrpSpPr>
            <p:cNvPr id="181" name="그룹 180">
              <a:extLst>
                <a:ext uri="{FF2B5EF4-FFF2-40B4-BE49-F238E27FC236}">
                  <a16:creationId xmlns:a16="http://schemas.microsoft.com/office/drawing/2014/main" id="{CED576B1-C45A-0695-2DAA-D7E336A17B04}"/>
                </a:ext>
              </a:extLst>
            </p:cNvPr>
            <p:cNvGrpSpPr/>
            <p:nvPr/>
          </p:nvGrpSpPr>
          <p:grpSpPr>
            <a:xfrm>
              <a:off x="1871700" y="965188"/>
              <a:ext cx="1117983" cy="933953"/>
              <a:chOff x="1871700" y="965188"/>
              <a:chExt cx="1117983" cy="933953"/>
            </a:xfrm>
          </p:grpSpPr>
          <p:grpSp>
            <p:nvGrpSpPr>
              <p:cNvPr id="213" name="그룹 212">
                <a:extLst>
                  <a:ext uri="{FF2B5EF4-FFF2-40B4-BE49-F238E27FC236}">
                    <a16:creationId xmlns:a16="http://schemas.microsoft.com/office/drawing/2014/main" id="{A1267056-FFB5-A315-6217-CE2F610E6759}"/>
                  </a:ext>
                </a:extLst>
              </p:cNvPr>
              <p:cNvGrpSpPr/>
              <p:nvPr/>
            </p:nvGrpSpPr>
            <p:grpSpPr>
              <a:xfrm>
                <a:off x="1871700" y="1458331"/>
                <a:ext cx="1117983" cy="440810"/>
                <a:chOff x="1871700" y="1458331"/>
                <a:chExt cx="1117983" cy="440810"/>
              </a:xfrm>
            </p:grpSpPr>
            <p:cxnSp>
              <p:nvCxnSpPr>
                <p:cNvPr id="215" name="직선 화살표 연결선 214">
                  <a:extLst>
                    <a:ext uri="{FF2B5EF4-FFF2-40B4-BE49-F238E27FC236}">
                      <a16:creationId xmlns:a16="http://schemas.microsoft.com/office/drawing/2014/main" id="{8F24BBCE-6CEC-EB2D-57FD-0079E78A12F5}"/>
                    </a:ext>
                  </a:extLst>
                </p:cNvPr>
                <p:cNvCxnSpPr>
                  <a:cxnSpLocks/>
                </p:cNvCxnSpPr>
                <p:nvPr/>
              </p:nvCxnSpPr>
              <p:spPr>
                <a:xfrm>
                  <a:off x="1871700" y="1458331"/>
                  <a:ext cx="1117983"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2F8847B1-3151-92F4-3DD0-CC27DB17DFAD}"/>
                    </a:ext>
                  </a:extLst>
                </p:cNvPr>
                <p:cNvCxnSpPr>
                  <a:cxnSpLocks/>
                </p:cNvCxnSpPr>
                <p:nvPr/>
              </p:nvCxnSpPr>
              <p:spPr>
                <a:xfrm>
                  <a:off x="1873065" y="1458331"/>
                  <a:ext cx="0" cy="440810"/>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sp>
            <p:nvSpPr>
              <p:cNvPr id="214" name="TextBox 213">
                <a:extLst>
                  <a:ext uri="{FF2B5EF4-FFF2-40B4-BE49-F238E27FC236}">
                    <a16:creationId xmlns:a16="http://schemas.microsoft.com/office/drawing/2014/main" id="{73EB3497-D31F-6FD9-9AA3-2FC36D6D03A1}"/>
                  </a:ext>
                </a:extLst>
              </p:cNvPr>
              <p:cNvSpPr txBox="1"/>
              <p:nvPr/>
            </p:nvSpPr>
            <p:spPr>
              <a:xfrm>
                <a:off x="2012032" y="965188"/>
                <a:ext cx="829064" cy="430887"/>
              </a:xfrm>
              <a:prstGeom prst="rect">
                <a:avLst/>
              </a:prstGeom>
              <a:noFill/>
            </p:spPr>
            <p:txBody>
              <a:bodyPr wrap="square" rtlCol="0">
                <a:spAutoFit/>
              </a:bodyPr>
              <a:lstStyle/>
              <a:p>
                <a:pPr algn="ctr"/>
                <a:r>
                  <a:rPr lang="ko-KR" altLang="en-US" sz="1100" dirty="0"/>
                  <a:t>자주 묻는</a:t>
                </a:r>
                <a:endParaRPr lang="en-US" altLang="ko-KR" sz="1100" dirty="0"/>
              </a:p>
              <a:p>
                <a:pPr algn="ctr"/>
                <a:r>
                  <a:rPr lang="ko-KR" altLang="en-US" sz="1100" dirty="0"/>
                  <a:t> 질문조회</a:t>
                </a:r>
                <a:endParaRPr lang="en-US" altLang="ko-KR" sz="1100" dirty="0"/>
              </a:p>
            </p:txBody>
          </p:sp>
        </p:grpSp>
        <p:grpSp>
          <p:nvGrpSpPr>
            <p:cNvPr id="182" name="그룹 181">
              <a:extLst>
                <a:ext uri="{FF2B5EF4-FFF2-40B4-BE49-F238E27FC236}">
                  <a16:creationId xmlns:a16="http://schemas.microsoft.com/office/drawing/2014/main" id="{A08EFDDF-A7CA-D329-28AB-EC2A9A799361}"/>
                </a:ext>
              </a:extLst>
            </p:cNvPr>
            <p:cNvGrpSpPr/>
            <p:nvPr/>
          </p:nvGrpSpPr>
          <p:grpSpPr>
            <a:xfrm>
              <a:off x="2940379" y="1047668"/>
              <a:ext cx="886452" cy="814839"/>
              <a:chOff x="2501900" y="1069896"/>
              <a:chExt cx="886452" cy="814839"/>
            </a:xfrm>
          </p:grpSpPr>
          <p:sp>
            <p:nvSpPr>
              <p:cNvPr id="211" name="TextBox 210">
                <a:extLst>
                  <a:ext uri="{FF2B5EF4-FFF2-40B4-BE49-F238E27FC236}">
                    <a16:creationId xmlns:a16="http://schemas.microsoft.com/office/drawing/2014/main" id="{98D49339-E6A3-93EC-D0B1-B121F3C4007F}"/>
                  </a:ext>
                </a:extLst>
              </p:cNvPr>
              <p:cNvSpPr txBox="1"/>
              <p:nvPr/>
            </p:nvSpPr>
            <p:spPr>
              <a:xfrm>
                <a:off x="2501900" y="1607736"/>
                <a:ext cx="886452" cy="276999"/>
              </a:xfrm>
              <a:prstGeom prst="rect">
                <a:avLst/>
              </a:prstGeom>
              <a:noFill/>
            </p:spPr>
            <p:txBody>
              <a:bodyPr wrap="square" rtlCol="0">
                <a:spAutoFit/>
              </a:bodyPr>
              <a:lstStyle/>
              <a:p>
                <a:pPr algn="ctr"/>
                <a:r>
                  <a:rPr lang="en-US" altLang="ko-KR" sz="1200" b="1" dirty="0">
                    <a:solidFill>
                      <a:srgbClr val="655EF4"/>
                    </a:solidFill>
                  </a:rPr>
                  <a:t>Check</a:t>
                </a:r>
              </a:p>
            </p:txBody>
          </p:sp>
          <p:pic>
            <p:nvPicPr>
              <p:cNvPr id="212" name="그림 211">
                <a:extLst>
                  <a:ext uri="{FF2B5EF4-FFF2-40B4-BE49-F238E27FC236}">
                    <a16:creationId xmlns:a16="http://schemas.microsoft.com/office/drawing/2014/main" id="{BD969578-E68E-4426-7454-CD78DAC1795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2649698" y="1069896"/>
                <a:ext cx="658919" cy="561353"/>
              </a:xfrm>
              <a:prstGeom prst="rect">
                <a:avLst/>
              </a:prstGeom>
            </p:spPr>
          </p:pic>
        </p:grpSp>
        <p:grpSp>
          <p:nvGrpSpPr>
            <p:cNvPr id="183" name="그룹 182">
              <a:extLst>
                <a:ext uri="{FF2B5EF4-FFF2-40B4-BE49-F238E27FC236}">
                  <a16:creationId xmlns:a16="http://schemas.microsoft.com/office/drawing/2014/main" id="{C3A673B4-9EC9-C62C-C0A6-2044605211E2}"/>
                </a:ext>
              </a:extLst>
            </p:cNvPr>
            <p:cNvGrpSpPr/>
            <p:nvPr/>
          </p:nvGrpSpPr>
          <p:grpSpPr>
            <a:xfrm>
              <a:off x="3452028" y="3552771"/>
              <a:ext cx="1079083" cy="491133"/>
              <a:chOff x="3440617" y="3498352"/>
              <a:chExt cx="1079083" cy="491133"/>
            </a:xfrm>
          </p:grpSpPr>
          <p:cxnSp>
            <p:nvCxnSpPr>
              <p:cNvPr id="209" name="직선 화살표 연결선 208">
                <a:extLst>
                  <a:ext uri="{FF2B5EF4-FFF2-40B4-BE49-F238E27FC236}">
                    <a16:creationId xmlns:a16="http://schemas.microsoft.com/office/drawing/2014/main" id="{DC201B1C-D214-7830-D2DC-5D3BB27CD029}"/>
                  </a:ext>
                </a:extLst>
              </p:cNvPr>
              <p:cNvCxnSpPr>
                <a:cxnSpLocks/>
              </p:cNvCxnSpPr>
              <p:nvPr/>
            </p:nvCxnSpPr>
            <p:spPr>
              <a:xfrm>
                <a:off x="3527511" y="3498352"/>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12B344E3-93B7-CEDA-7B2D-0404533B6D7C}"/>
                  </a:ext>
                </a:extLst>
              </p:cNvPr>
              <p:cNvSpPr txBox="1"/>
              <p:nvPr/>
            </p:nvSpPr>
            <p:spPr>
              <a:xfrm>
                <a:off x="3440617" y="3558598"/>
                <a:ext cx="1079083" cy="430887"/>
              </a:xfrm>
              <a:prstGeom prst="rect">
                <a:avLst/>
              </a:prstGeom>
              <a:noFill/>
            </p:spPr>
            <p:txBody>
              <a:bodyPr wrap="square" rtlCol="0">
                <a:spAutoFit/>
              </a:bodyPr>
              <a:lstStyle/>
              <a:p>
                <a:pPr algn="ctr"/>
                <a:r>
                  <a:rPr lang="en-US" altLang="ko-KR" sz="1100" dirty="0"/>
                  <a:t>1:1 </a:t>
                </a:r>
                <a:r>
                  <a:rPr lang="ko-KR" altLang="en-US" sz="1100" dirty="0"/>
                  <a:t>문의 </a:t>
                </a:r>
                <a:endParaRPr lang="en-US" altLang="ko-KR" sz="1100" dirty="0"/>
              </a:p>
              <a:p>
                <a:pPr algn="ctr"/>
                <a:r>
                  <a:rPr lang="ko-KR" altLang="en-US" sz="1100" dirty="0"/>
                  <a:t>비밀번호 확인</a:t>
                </a:r>
                <a:endParaRPr lang="en-US" altLang="ko-KR" sz="1100" dirty="0"/>
              </a:p>
            </p:txBody>
          </p:sp>
        </p:grpSp>
        <p:grpSp>
          <p:nvGrpSpPr>
            <p:cNvPr id="184" name="그룹 183">
              <a:extLst>
                <a:ext uri="{FF2B5EF4-FFF2-40B4-BE49-F238E27FC236}">
                  <a16:creationId xmlns:a16="http://schemas.microsoft.com/office/drawing/2014/main" id="{BF682D58-CA69-5FD5-80F0-FFD650BA080C}"/>
                </a:ext>
              </a:extLst>
            </p:cNvPr>
            <p:cNvGrpSpPr/>
            <p:nvPr/>
          </p:nvGrpSpPr>
          <p:grpSpPr>
            <a:xfrm>
              <a:off x="5499169" y="3553401"/>
              <a:ext cx="1342646" cy="291582"/>
              <a:chOff x="5285780" y="3450806"/>
              <a:chExt cx="1342646" cy="291582"/>
            </a:xfrm>
          </p:grpSpPr>
          <p:cxnSp>
            <p:nvCxnSpPr>
              <p:cNvPr id="207" name="직선 화살표 연결선 206">
                <a:extLst>
                  <a:ext uri="{FF2B5EF4-FFF2-40B4-BE49-F238E27FC236}">
                    <a16:creationId xmlns:a16="http://schemas.microsoft.com/office/drawing/2014/main" id="{8718AE2D-9B58-00D5-BA1C-74E9E4951F09}"/>
                  </a:ext>
                </a:extLst>
              </p:cNvPr>
              <p:cNvCxnSpPr>
                <a:cxnSpLocks/>
              </p:cNvCxnSpPr>
              <p:nvPr/>
            </p:nvCxnSpPr>
            <p:spPr>
              <a:xfrm>
                <a:off x="5516510" y="345080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04F58D3E-4350-3FAE-064B-50D1A067A6B3}"/>
                  </a:ext>
                </a:extLst>
              </p:cNvPr>
              <p:cNvSpPr txBox="1"/>
              <p:nvPr/>
            </p:nvSpPr>
            <p:spPr>
              <a:xfrm>
                <a:off x="5285780" y="3480778"/>
                <a:ext cx="1342646" cy="261610"/>
              </a:xfrm>
              <a:prstGeom prst="rect">
                <a:avLst/>
              </a:prstGeom>
              <a:noFill/>
            </p:spPr>
            <p:txBody>
              <a:bodyPr wrap="square" rtlCol="0">
                <a:spAutoFit/>
              </a:bodyPr>
              <a:lstStyle/>
              <a:p>
                <a:pPr algn="ctr"/>
                <a:r>
                  <a:rPr lang="ko-KR" altLang="en-US" sz="1100" dirty="0" err="1"/>
                  <a:t>문의글</a:t>
                </a:r>
                <a:r>
                  <a:rPr lang="ko-KR" altLang="en-US" sz="1100" dirty="0"/>
                  <a:t> 조회</a:t>
                </a:r>
                <a:endParaRPr lang="en-US" altLang="ko-KR" sz="1100" dirty="0"/>
              </a:p>
            </p:txBody>
          </p:sp>
        </p:grpSp>
        <p:grpSp>
          <p:nvGrpSpPr>
            <p:cNvPr id="185" name="그룹 184">
              <a:extLst>
                <a:ext uri="{FF2B5EF4-FFF2-40B4-BE49-F238E27FC236}">
                  <a16:creationId xmlns:a16="http://schemas.microsoft.com/office/drawing/2014/main" id="{66DF2306-1D62-E77B-A338-94DA4BEE484F}"/>
                </a:ext>
              </a:extLst>
            </p:cNvPr>
            <p:cNvGrpSpPr/>
            <p:nvPr/>
          </p:nvGrpSpPr>
          <p:grpSpPr>
            <a:xfrm>
              <a:off x="6709441" y="3113568"/>
              <a:ext cx="960383" cy="876640"/>
              <a:chOff x="6481380" y="3076449"/>
              <a:chExt cx="960383" cy="876640"/>
            </a:xfrm>
          </p:grpSpPr>
          <p:sp>
            <p:nvSpPr>
              <p:cNvPr id="205" name="TextBox 204">
                <a:extLst>
                  <a:ext uri="{FF2B5EF4-FFF2-40B4-BE49-F238E27FC236}">
                    <a16:creationId xmlns:a16="http://schemas.microsoft.com/office/drawing/2014/main" id="{6B82DF59-3F8D-20CF-4073-76556DE76BE9}"/>
                  </a:ext>
                </a:extLst>
              </p:cNvPr>
              <p:cNvSpPr txBox="1"/>
              <p:nvPr/>
            </p:nvSpPr>
            <p:spPr>
              <a:xfrm>
                <a:off x="6481380" y="3676090"/>
                <a:ext cx="960383" cy="276999"/>
              </a:xfrm>
              <a:prstGeom prst="rect">
                <a:avLst/>
              </a:prstGeom>
              <a:noFill/>
            </p:spPr>
            <p:txBody>
              <a:bodyPr wrap="square" rtlCol="0">
                <a:spAutoFit/>
              </a:bodyPr>
              <a:lstStyle/>
              <a:p>
                <a:pPr algn="ctr"/>
                <a:r>
                  <a:rPr lang="en-US" altLang="ko-KR" sz="1200" b="1" dirty="0">
                    <a:solidFill>
                      <a:srgbClr val="655EF4"/>
                    </a:solidFill>
                  </a:rPr>
                  <a:t>Question</a:t>
                </a:r>
                <a:endParaRPr lang="ko-KR" altLang="en-US" sz="1200" b="1" dirty="0">
                  <a:solidFill>
                    <a:srgbClr val="655EF4"/>
                  </a:solidFill>
                </a:endParaRPr>
              </a:p>
            </p:txBody>
          </p:sp>
          <p:pic>
            <p:nvPicPr>
              <p:cNvPr id="206" name="그림 205">
                <a:extLst>
                  <a:ext uri="{FF2B5EF4-FFF2-40B4-BE49-F238E27FC236}">
                    <a16:creationId xmlns:a16="http://schemas.microsoft.com/office/drawing/2014/main" id="{F2F8AFF4-3DC3-7491-5F8F-0504826B6A3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963" b="97764" l="5611" r="93766">
                            <a14:foregroundMark x1="7357" y1="62360" x2="7357" y2="62360"/>
                            <a14:foregroundMark x1="5611" y1="46460" x2="5611" y2="46460"/>
                            <a14:foregroundMark x1="6234" y1="40124" x2="19327" y2="66460"/>
                            <a14:foregroundMark x1="18828" y1="74410" x2="7980" y2="80621"/>
                            <a14:foregroundMark x1="7980" y1="81739" x2="62843" y2="64720"/>
                            <a14:foregroundMark x1="71446" y1="46957" x2="65711" y2="65217"/>
                            <a14:foregroundMark x1="44514" y1="83478" x2="89152" y2="60621"/>
                            <a14:foregroundMark x1="89152" y1="60621" x2="75436" y2="41366"/>
                            <a14:foregroundMark x1="80050" y1="41863" x2="84040" y2="66460"/>
                            <a14:foregroundMark x1="42893" y1="5963" x2="78304" y2="34534"/>
                            <a14:foregroundMark x1="78304" y1="34534" x2="78304" y2="35031"/>
                            <a14:foregroundMark x1="45137" y1="34534" x2="45137" y2="52174"/>
                            <a14:foregroundMark x1="39401" y1="58385" x2="42893" y2="35652"/>
                            <a14:foregroundMark x1="44514" y1="46460" x2="41646" y2="68075"/>
                            <a14:foregroundMark x1="49751" y1="70932" x2="27930" y2="32795"/>
                            <a14:foregroundMark x1="46883" y1="86335" x2="88030" y2="86957"/>
                            <a14:foregroundMark x1="86284" y1="75528" x2="90399" y2="97764"/>
                            <a14:foregroundMark x1="88653" y1="84596" x2="85786" y2="44720"/>
                            <a14:foregroundMark x1="92643" y1="49317" x2="91521" y2="67578"/>
                            <a14:foregroundMark x1="93766" y1="62360" x2="89776" y2="79503"/>
                          </a14:backgroundRemoval>
                        </a14:imgEffect>
                      </a14:imgLayer>
                    </a14:imgProps>
                  </a:ext>
                </a:extLst>
              </a:blip>
              <a:stretch>
                <a:fillRect/>
              </a:stretch>
            </p:blipFill>
            <p:spPr>
              <a:xfrm>
                <a:off x="6652848" y="3076449"/>
                <a:ext cx="597405" cy="599639"/>
              </a:xfrm>
              <a:prstGeom prst="rect">
                <a:avLst/>
              </a:prstGeom>
            </p:spPr>
          </p:pic>
        </p:grpSp>
        <p:grpSp>
          <p:nvGrpSpPr>
            <p:cNvPr id="186" name="그룹 185">
              <a:extLst>
                <a:ext uri="{FF2B5EF4-FFF2-40B4-BE49-F238E27FC236}">
                  <a16:creationId xmlns:a16="http://schemas.microsoft.com/office/drawing/2014/main" id="{68847E5A-4A00-0183-9620-E599016E93F4}"/>
                </a:ext>
              </a:extLst>
            </p:cNvPr>
            <p:cNvGrpSpPr/>
            <p:nvPr/>
          </p:nvGrpSpPr>
          <p:grpSpPr>
            <a:xfrm>
              <a:off x="4605163" y="3086720"/>
              <a:ext cx="960383" cy="980973"/>
              <a:chOff x="4521949" y="3039962"/>
              <a:chExt cx="960383" cy="980973"/>
            </a:xfrm>
          </p:grpSpPr>
          <p:pic>
            <p:nvPicPr>
              <p:cNvPr id="203" name="그림 202">
                <a:extLst>
                  <a:ext uri="{FF2B5EF4-FFF2-40B4-BE49-F238E27FC236}">
                    <a16:creationId xmlns:a16="http://schemas.microsoft.com/office/drawing/2014/main" id="{7F24FA6E-5730-0559-BE66-8B870ED7A57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679" b="95536" l="9910" r="93393">
                            <a14:foregroundMark x1="47748" y1="2679" x2="47748" y2="2679"/>
                            <a14:foregroundMark x1="62162" y1="84375" x2="62162" y2="84375"/>
                            <a14:foregroundMark x1="37538" y1="83929" x2="37538" y2="83929"/>
                            <a14:foregroundMark x1="14114" y1="83929" x2="14114" y2="83929"/>
                            <a14:foregroundMark x1="88288" y1="86384" x2="88288" y2="86384"/>
                            <a14:foregroundMark x1="93393" y1="95536" x2="93393" y2="95536"/>
                            <a14:foregroundMark x1="64264" y1="94643" x2="64264" y2="94643"/>
                            <a14:foregroundMark x1="33934" y1="95089" x2="33934" y2="95089"/>
                            <a14:foregroundMark x1="17117" y1="95089" x2="17117" y2="95089"/>
                          </a14:backgroundRemoval>
                        </a14:imgEffect>
                      </a14:imgLayer>
                    </a14:imgProps>
                  </a:ext>
                </a:extLst>
              </a:blip>
              <a:stretch>
                <a:fillRect/>
              </a:stretch>
            </p:blipFill>
            <p:spPr>
              <a:xfrm>
                <a:off x="4734921" y="3039962"/>
                <a:ext cx="528949" cy="711619"/>
              </a:xfrm>
              <a:prstGeom prst="rect">
                <a:avLst/>
              </a:prstGeom>
            </p:spPr>
          </p:pic>
          <p:sp>
            <p:nvSpPr>
              <p:cNvPr id="204" name="TextBox 203">
                <a:extLst>
                  <a:ext uri="{FF2B5EF4-FFF2-40B4-BE49-F238E27FC236}">
                    <a16:creationId xmlns:a16="http://schemas.microsoft.com/office/drawing/2014/main" id="{A166C32F-2037-DC7C-2C4B-258299B45428}"/>
                  </a:ext>
                </a:extLst>
              </p:cNvPr>
              <p:cNvSpPr txBox="1"/>
              <p:nvPr/>
            </p:nvSpPr>
            <p:spPr>
              <a:xfrm>
                <a:off x="4521949" y="3743936"/>
                <a:ext cx="960383" cy="276999"/>
              </a:xfrm>
              <a:prstGeom prst="rect">
                <a:avLst/>
              </a:prstGeom>
              <a:noFill/>
            </p:spPr>
            <p:txBody>
              <a:bodyPr wrap="square" rtlCol="0">
                <a:spAutoFit/>
              </a:bodyPr>
              <a:lstStyle/>
              <a:p>
                <a:pPr algn="ctr"/>
                <a:r>
                  <a:rPr lang="en-US" altLang="ko-KR" sz="1200" b="1" dirty="0">
                    <a:solidFill>
                      <a:srgbClr val="655EF4"/>
                    </a:solidFill>
                  </a:rPr>
                  <a:t>Password</a:t>
                </a:r>
                <a:endParaRPr lang="ko-KR" altLang="en-US" sz="1200" b="1" dirty="0">
                  <a:solidFill>
                    <a:srgbClr val="655EF4"/>
                  </a:solidFill>
                </a:endParaRPr>
              </a:p>
            </p:txBody>
          </p:sp>
        </p:grpSp>
        <p:pic>
          <p:nvPicPr>
            <p:cNvPr id="187" name="그림 186">
              <a:extLst>
                <a:ext uri="{FF2B5EF4-FFF2-40B4-BE49-F238E27FC236}">
                  <a16:creationId xmlns:a16="http://schemas.microsoft.com/office/drawing/2014/main" id="{119E233F-F247-F0E1-FB67-28D876DD4AF7}"/>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836" b="92974" l="9871" r="89914">
                          <a14:foregroundMark x1="56009" y1="50585" x2="56009" y2="50585"/>
                          <a14:foregroundMark x1="77039" y1="92740" x2="76824" y2="92974"/>
                          <a14:foregroundMark x1="77039" y1="41452" x2="77039" y2="41452"/>
                          <a14:foregroundMark x1="62876" y1="33255" x2="62876" y2="33255"/>
                          <a14:foregroundMark x1="47854" y1="26698" x2="47854" y2="26698"/>
                          <a14:foregroundMark x1="33691" y1="30679" x2="33691" y2="30679"/>
                          <a14:foregroundMark x1="21888" y1="42389" x2="21888" y2="42389"/>
                        </a14:backgroundRemoval>
                      </a14:imgEffect>
                    </a14:imgLayer>
                  </a14:imgProps>
                </a:ext>
              </a:extLst>
            </a:blip>
            <a:stretch>
              <a:fillRect/>
            </a:stretch>
          </p:blipFill>
          <p:spPr>
            <a:xfrm>
              <a:off x="9355450" y="1910002"/>
              <a:ext cx="694011" cy="635928"/>
            </a:xfrm>
            <a:prstGeom prst="rect">
              <a:avLst/>
            </a:prstGeom>
          </p:spPr>
        </p:pic>
        <p:pic>
          <p:nvPicPr>
            <p:cNvPr id="188" name="그림 187">
              <a:extLst>
                <a:ext uri="{FF2B5EF4-FFF2-40B4-BE49-F238E27FC236}">
                  <a16:creationId xmlns:a16="http://schemas.microsoft.com/office/drawing/2014/main" id="{10205782-A287-5436-C4AB-05885704ECCB}"/>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6914" b="89877" l="9589" r="94292">
                          <a14:foregroundMark x1="51142" y1="6914" x2="51142" y2="6914"/>
                          <a14:foregroundMark x1="94292" y1="73086" x2="94292" y2="73086"/>
                          <a14:foregroundMark x1="52740" y1="47654" x2="52740" y2="47654"/>
                          <a14:foregroundMark x1="54338" y1="72346" x2="54338" y2="72346"/>
                        </a14:backgroundRemoval>
                      </a14:imgEffect>
                    </a14:imgLayer>
                  </a14:imgProps>
                </a:ext>
              </a:extLst>
            </a:blip>
            <a:stretch>
              <a:fillRect/>
            </a:stretch>
          </p:blipFill>
          <p:spPr>
            <a:xfrm>
              <a:off x="5418202" y="1985174"/>
              <a:ext cx="739346" cy="683642"/>
            </a:xfrm>
            <a:prstGeom prst="rect">
              <a:avLst/>
            </a:prstGeom>
          </p:spPr>
        </p:pic>
        <p:pic>
          <p:nvPicPr>
            <p:cNvPr id="189" name="그림 188">
              <a:extLst>
                <a:ext uri="{FF2B5EF4-FFF2-40B4-BE49-F238E27FC236}">
                  <a16:creationId xmlns:a16="http://schemas.microsoft.com/office/drawing/2014/main" id="{F901D233-DCBC-2CB0-0AEE-DBAF3C86D7BB}"/>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8978" b="93232" l="2390" r="96946">
                          <a14:foregroundMark x1="74104" y1="59669" x2="74104" y2="59669"/>
                          <a14:foregroundMark x1="72244" y1="58425" x2="72244" y2="58425"/>
                          <a14:foregroundMark x1="71846" y1="47376" x2="73838" y2="58564"/>
                          <a14:foregroundMark x1="62948" y1="56492" x2="71580" y2="56215"/>
                          <a14:foregroundMark x1="72776" y1="69061" x2="77424" y2="76381"/>
                          <a14:foregroundMark x1="69721" y1="67956" x2="77424" y2="76381"/>
                          <a14:foregroundMark x1="77424" y1="76381" x2="78088" y2="79696"/>
                          <a14:foregroundMark x1="66401" y1="68923" x2="56175" y2="74724"/>
                          <a14:foregroundMark x1="56175" y1="74724" x2="56707" y2="78177"/>
                          <a14:foregroundMark x1="37317" y1="76934" x2="43161" y2="76934"/>
                          <a14:foregroundMark x1="20452" y1="75691" x2="45817" y2="78315"/>
                          <a14:foregroundMark x1="45817" y1="78315" x2="43161" y2="76381"/>
                          <a14:foregroundMark x1="19256" y1="64227" x2="37583" y2="63674"/>
                          <a14:foregroundMark x1="19522" y1="52486" x2="33068" y2="52348"/>
                          <a14:foregroundMark x1="33068" y1="52348" x2="33068" y2="52348"/>
                          <a14:foregroundMark x1="43161" y1="37293" x2="53918" y2="37155"/>
                          <a14:foregroundMark x1="53918" y1="37155" x2="54316" y2="37155"/>
                          <a14:foregroundMark x1="55511" y1="37983" x2="63214" y2="37017"/>
                          <a14:foregroundMark x1="40505" y1="37569" x2="34927" y2="37569"/>
                          <a14:foregroundMark x1="38247" y1="34392" x2="41700" y2="10359"/>
                          <a14:foregroundMark x1="39442" y1="9116" x2="57105" y2="9669"/>
                          <a14:foregroundMark x1="57636" y1="9116" x2="57636" y2="33978"/>
                          <a14:foregroundMark x1="62815" y1="26381" x2="87649" y2="26243"/>
                          <a14:foregroundMark x1="87649" y1="26243" x2="90173" y2="37431"/>
                          <a14:foregroundMark x1="90173" y1="37431" x2="89110" y2="58702"/>
                          <a14:foregroundMark x1="90040" y1="36740" x2="96946" y2="67956"/>
                          <a14:foregroundMark x1="96946" y1="67956" x2="93758" y2="80387"/>
                          <a14:foregroundMark x1="92961" y1="63122" x2="91899" y2="83702"/>
                          <a14:foregroundMark x1="90305" y1="86740" x2="81673" y2="93370"/>
                          <a14:foregroundMark x1="81673" y1="93370" x2="10226" y2="91022"/>
                          <a14:foregroundMark x1="10093" y1="25967" x2="3984" y2="43923"/>
                          <a14:foregroundMark x1="3984" y1="43923" x2="2390" y2="80110"/>
                          <a14:foregroundMark x1="2390" y1="80110" x2="6375" y2="88398"/>
                          <a14:foregroundMark x1="8765" y1="31768" x2="7171" y2="84254"/>
                          <a14:foregroundMark x1="7171" y1="84254" x2="7304" y2="84254"/>
                        </a14:backgroundRemoval>
                      </a14:imgEffect>
                    </a14:imgLayer>
                  </a14:imgProps>
                </a:ext>
              </a:extLst>
            </a:blip>
            <a:stretch>
              <a:fillRect/>
            </a:stretch>
          </p:blipFill>
          <p:spPr>
            <a:xfrm>
              <a:off x="7446507" y="1941440"/>
              <a:ext cx="723289" cy="695433"/>
            </a:xfrm>
            <a:prstGeom prst="rect">
              <a:avLst/>
            </a:prstGeom>
          </p:spPr>
        </p:pic>
        <p:grpSp>
          <p:nvGrpSpPr>
            <p:cNvPr id="190" name="그룹 189">
              <a:extLst>
                <a:ext uri="{FF2B5EF4-FFF2-40B4-BE49-F238E27FC236}">
                  <a16:creationId xmlns:a16="http://schemas.microsoft.com/office/drawing/2014/main" id="{BB2184EF-056C-1DAC-18F7-E694326DFA1D}"/>
                </a:ext>
              </a:extLst>
            </p:cNvPr>
            <p:cNvGrpSpPr/>
            <p:nvPr/>
          </p:nvGrpSpPr>
          <p:grpSpPr>
            <a:xfrm>
              <a:off x="1761993" y="3114022"/>
              <a:ext cx="784382" cy="915635"/>
              <a:chOff x="1761993" y="3114022"/>
              <a:chExt cx="784382" cy="915635"/>
            </a:xfrm>
          </p:grpSpPr>
          <p:grpSp>
            <p:nvGrpSpPr>
              <p:cNvPr id="199" name="그룹 198">
                <a:extLst>
                  <a:ext uri="{FF2B5EF4-FFF2-40B4-BE49-F238E27FC236}">
                    <a16:creationId xmlns:a16="http://schemas.microsoft.com/office/drawing/2014/main" id="{A837155A-7698-AACD-80F2-2CC70E66781E}"/>
                  </a:ext>
                </a:extLst>
              </p:cNvPr>
              <p:cNvGrpSpPr/>
              <p:nvPr/>
            </p:nvGrpSpPr>
            <p:grpSpPr>
              <a:xfrm>
                <a:off x="1871700" y="3114022"/>
                <a:ext cx="630200" cy="440810"/>
                <a:chOff x="1871700" y="1458331"/>
                <a:chExt cx="630200" cy="440810"/>
              </a:xfrm>
            </p:grpSpPr>
            <p:cxnSp>
              <p:nvCxnSpPr>
                <p:cNvPr id="201" name="직선 화살표 연결선 200">
                  <a:extLst>
                    <a:ext uri="{FF2B5EF4-FFF2-40B4-BE49-F238E27FC236}">
                      <a16:creationId xmlns:a16="http://schemas.microsoft.com/office/drawing/2014/main" id="{2F8B28D5-B9B5-6780-210F-BC0115C0F84C}"/>
                    </a:ext>
                  </a:extLst>
                </p:cNvPr>
                <p:cNvCxnSpPr>
                  <a:cxnSpLocks/>
                </p:cNvCxnSpPr>
                <p:nvPr/>
              </p:nvCxnSpPr>
              <p:spPr>
                <a:xfrm>
                  <a:off x="1871700" y="1895316"/>
                  <a:ext cx="630200"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직선 연결선 201">
                  <a:extLst>
                    <a:ext uri="{FF2B5EF4-FFF2-40B4-BE49-F238E27FC236}">
                      <a16:creationId xmlns:a16="http://schemas.microsoft.com/office/drawing/2014/main" id="{F40FABD4-3A5E-578C-E733-4C53A02BBEC6}"/>
                    </a:ext>
                  </a:extLst>
                </p:cNvPr>
                <p:cNvCxnSpPr>
                  <a:cxnSpLocks/>
                </p:cNvCxnSpPr>
                <p:nvPr/>
              </p:nvCxnSpPr>
              <p:spPr>
                <a:xfrm>
                  <a:off x="1873065" y="1458331"/>
                  <a:ext cx="0" cy="440810"/>
                </a:xfrm>
                <a:prstGeom prst="line">
                  <a:avLst/>
                </a:prstGeom>
                <a:ln w="19050">
                  <a:solidFill>
                    <a:srgbClr val="226456"/>
                  </a:solidFill>
                </a:ln>
              </p:spPr>
              <p:style>
                <a:lnRef idx="1">
                  <a:schemeClr val="accent1"/>
                </a:lnRef>
                <a:fillRef idx="0">
                  <a:schemeClr val="accent1"/>
                </a:fillRef>
                <a:effectRef idx="0">
                  <a:schemeClr val="accent1"/>
                </a:effectRef>
                <a:fontRef idx="minor">
                  <a:schemeClr val="tx1"/>
                </a:fontRef>
              </p:style>
            </p:cxnSp>
          </p:grpSp>
          <p:sp>
            <p:nvSpPr>
              <p:cNvPr id="200" name="TextBox 199">
                <a:extLst>
                  <a:ext uri="{FF2B5EF4-FFF2-40B4-BE49-F238E27FC236}">
                    <a16:creationId xmlns:a16="http://schemas.microsoft.com/office/drawing/2014/main" id="{D1986E60-0DAC-A762-6920-1D7DA28E8B79}"/>
                  </a:ext>
                </a:extLst>
              </p:cNvPr>
              <p:cNvSpPr txBox="1"/>
              <p:nvPr/>
            </p:nvSpPr>
            <p:spPr>
              <a:xfrm>
                <a:off x="1761993" y="3598770"/>
                <a:ext cx="784382" cy="430887"/>
              </a:xfrm>
              <a:prstGeom prst="rect">
                <a:avLst/>
              </a:prstGeom>
              <a:noFill/>
            </p:spPr>
            <p:txBody>
              <a:bodyPr wrap="square" rtlCol="0">
                <a:spAutoFit/>
              </a:bodyPr>
              <a:lstStyle/>
              <a:p>
                <a:pPr algn="ctr"/>
                <a:r>
                  <a:rPr lang="en-US" altLang="ko-KR" sz="1100" dirty="0"/>
                  <a:t>1:1 </a:t>
                </a:r>
                <a:r>
                  <a:rPr lang="ko-KR" altLang="en-US" sz="1100" dirty="0"/>
                  <a:t>문의</a:t>
                </a:r>
                <a:endParaRPr lang="en-US" altLang="ko-KR" sz="1100" dirty="0"/>
              </a:p>
              <a:p>
                <a:pPr algn="ctr"/>
                <a:r>
                  <a:rPr lang="ko-KR" altLang="en-US" sz="1100" dirty="0"/>
                  <a:t>게시판</a:t>
                </a:r>
                <a:endParaRPr lang="en-US" altLang="ko-KR" sz="1100" dirty="0"/>
              </a:p>
            </p:txBody>
          </p:sp>
        </p:grpSp>
        <p:grpSp>
          <p:nvGrpSpPr>
            <p:cNvPr id="191" name="그룹 190">
              <a:extLst>
                <a:ext uri="{FF2B5EF4-FFF2-40B4-BE49-F238E27FC236}">
                  <a16:creationId xmlns:a16="http://schemas.microsoft.com/office/drawing/2014/main" id="{FA23463C-7802-12BB-F3C6-D5C95752CA1A}"/>
                </a:ext>
              </a:extLst>
            </p:cNvPr>
            <p:cNvGrpSpPr/>
            <p:nvPr/>
          </p:nvGrpSpPr>
          <p:grpSpPr>
            <a:xfrm>
              <a:off x="7634827" y="3553399"/>
              <a:ext cx="1377312" cy="321856"/>
              <a:chOff x="7475545" y="3428266"/>
              <a:chExt cx="1377312" cy="321856"/>
            </a:xfrm>
          </p:grpSpPr>
          <p:cxnSp>
            <p:nvCxnSpPr>
              <p:cNvPr id="197" name="직선 화살표 연결선 196">
                <a:extLst>
                  <a:ext uri="{FF2B5EF4-FFF2-40B4-BE49-F238E27FC236}">
                    <a16:creationId xmlns:a16="http://schemas.microsoft.com/office/drawing/2014/main" id="{81377B39-1B3E-A013-D0D7-39EC5693E4DC}"/>
                  </a:ext>
                </a:extLst>
              </p:cNvPr>
              <p:cNvCxnSpPr>
                <a:cxnSpLocks/>
              </p:cNvCxnSpPr>
              <p:nvPr/>
            </p:nvCxnSpPr>
            <p:spPr>
              <a:xfrm>
                <a:off x="7706275" y="3428266"/>
                <a:ext cx="905297" cy="0"/>
              </a:xfrm>
              <a:prstGeom prst="straightConnector1">
                <a:avLst/>
              </a:prstGeom>
              <a:ln w="19050">
                <a:solidFill>
                  <a:srgbClr val="226456"/>
                </a:solidFill>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5D551B47-50E7-5809-9238-9D4860EC81B2}"/>
                  </a:ext>
                </a:extLst>
              </p:cNvPr>
              <p:cNvSpPr txBox="1"/>
              <p:nvPr/>
            </p:nvSpPr>
            <p:spPr>
              <a:xfrm>
                <a:off x="7475545" y="3488512"/>
                <a:ext cx="1377312" cy="261610"/>
              </a:xfrm>
              <a:prstGeom prst="rect">
                <a:avLst/>
              </a:prstGeom>
              <a:noFill/>
            </p:spPr>
            <p:txBody>
              <a:bodyPr wrap="square" rtlCol="0">
                <a:spAutoFit/>
              </a:bodyPr>
              <a:lstStyle/>
              <a:p>
                <a:pPr algn="ctr"/>
                <a:r>
                  <a:rPr lang="ko-KR" altLang="en-US" sz="1100" dirty="0" err="1"/>
                  <a:t>문의글</a:t>
                </a:r>
                <a:r>
                  <a:rPr lang="ko-KR" altLang="en-US" sz="1100" dirty="0"/>
                  <a:t> 수정 </a:t>
                </a:r>
                <a:r>
                  <a:rPr lang="en-US" altLang="ko-KR" sz="1100" dirty="0"/>
                  <a:t>/ </a:t>
                </a:r>
                <a:r>
                  <a:rPr lang="ko-KR" altLang="en-US" sz="1100" dirty="0"/>
                  <a:t>삭제</a:t>
                </a:r>
                <a:endParaRPr lang="en-US" altLang="ko-KR" sz="1100" dirty="0"/>
              </a:p>
            </p:txBody>
          </p:sp>
        </p:grpSp>
        <p:pic>
          <p:nvPicPr>
            <p:cNvPr id="192" name="그림 191">
              <a:extLst>
                <a:ext uri="{FF2B5EF4-FFF2-40B4-BE49-F238E27FC236}">
                  <a16:creationId xmlns:a16="http://schemas.microsoft.com/office/drawing/2014/main" id="{153F1C0A-C1A7-4715-AB77-C4212F898096}"/>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416" b="95014" l="9576" r="89953">
                          <a14:foregroundMark x1="53689" y1="9259" x2="53689" y2="9259"/>
                          <a14:foregroundMark x1="53689" y1="4416" x2="53689" y2="4416"/>
                          <a14:foregroundMark x1="88383" y1="12251" x2="88383" y2="12251"/>
                          <a14:foregroundMark x1="89325" y1="95014" x2="89325" y2="95014"/>
                          <a14:foregroundMark x1="38619" y1="71795" x2="38619" y2="71795"/>
                          <a14:foregroundMark x1="54317" y1="72934" x2="54317" y2="72934"/>
                          <a14:foregroundMark x1="55102" y1="64530" x2="55102" y2="64530"/>
                          <a14:foregroundMark x1="47253" y1="79060" x2="47253" y2="79060"/>
                          <a14:foregroundMark x1="61224" y1="78348" x2="61224" y2="78348"/>
                          <a14:foregroundMark x1="57300" y1="54416" x2="57300" y2="54416"/>
                          <a14:foregroundMark x1="54160" y1="41453" x2="54160" y2="41453"/>
                          <a14:foregroundMark x1="52433" y1="15527" x2="52433" y2="15527"/>
                        </a14:backgroundRemoval>
                      </a14:imgEffect>
                    </a14:imgLayer>
                  </a14:imgProps>
                </a:ext>
              </a:extLst>
            </a:blip>
            <a:stretch>
              <a:fillRect/>
            </a:stretch>
          </p:blipFill>
          <p:spPr>
            <a:xfrm>
              <a:off x="2666820" y="3086720"/>
              <a:ext cx="645727" cy="711618"/>
            </a:xfrm>
            <a:prstGeom prst="rect">
              <a:avLst/>
            </a:prstGeom>
          </p:spPr>
        </p:pic>
        <p:pic>
          <p:nvPicPr>
            <p:cNvPr id="193" name="그림 192">
              <a:extLst>
                <a:ext uri="{FF2B5EF4-FFF2-40B4-BE49-F238E27FC236}">
                  <a16:creationId xmlns:a16="http://schemas.microsoft.com/office/drawing/2014/main" id="{07EC818F-584A-F99F-F212-6E9649DED430}"/>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9071" b="92441" l="1891" r="91253">
                          <a14:foregroundMark x1="91253" y1="25702" x2="91253" y2="25702"/>
                          <a14:foregroundMark x1="86052" y1="69762" x2="86052" y2="69762"/>
                          <a14:foregroundMark x1="70922" y1="92441" x2="70922" y2="92441"/>
                          <a14:foregroundMark x1="7092" y1="47732" x2="7092" y2="47732"/>
                          <a14:foregroundMark x1="6856" y1="47516" x2="6856" y2="47516"/>
                          <a14:foregroundMark x1="6147" y1="46004" x2="6147" y2="46004"/>
                          <a14:foregroundMark x1="5437" y1="54860" x2="4397" y2="60054"/>
                          <a14:backgroundMark x1="2364" y1="59611" x2="236" y2="67603"/>
                          <a14:backgroundMark x1="1182" y1="67603" x2="473" y2="78186"/>
                        </a14:backgroundRemoval>
                      </a14:imgEffect>
                    </a14:imgLayer>
                  </a14:imgProps>
                </a:ext>
              </a:extLst>
            </a:blip>
            <a:stretch>
              <a:fillRect/>
            </a:stretch>
          </p:blipFill>
          <p:spPr>
            <a:xfrm>
              <a:off x="9115441" y="3178979"/>
              <a:ext cx="569047" cy="622858"/>
            </a:xfrm>
            <a:prstGeom prst="rect">
              <a:avLst/>
            </a:prstGeom>
          </p:spPr>
        </p:pic>
        <p:grpSp>
          <p:nvGrpSpPr>
            <p:cNvPr id="194" name="그룹 193">
              <a:extLst>
                <a:ext uri="{FF2B5EF4-FFF2-40B4-BE49-F238E27FC236}">
                  <a16:creationId xmlns:a16="http://schemas.microsoft.com/office/drawing/2014/main" id="{952D737E-45AB-B4A0-0615-E3FA98DA457F}"/>
                </a:ext>
              </a:extLst>
            </p:cNvPr>
            <p:cNvGrpSpPr/>
            <p:nvPr/>
          </p:nvGrpSpPr>
          <p:grpSpPr>
            <a:xfrm>
              <a:off x="1566674" y="4704051"/>
              <a:ext cx="743489" cy="899857"/>
              <a:chOff x="2101644" y="4104773"/>
              <a:chExt cx="743489" cy="899857"/>
            </a:xfrm>
          </p:grpSpPr>
          <p:pic>
            <p:nvPicPr>
              <p:cNvPr id="195" name="그림 194">
                <a:extLst>
                  <a:ext uri="{FF2B5EF4-FFF2-40B4-BE49-F238E27FC236}">
                    <a16:creationId xmlns:a16="http://schemas.microsoft.com/office/drawing/2014/main" id="{39D428B5-114D-7047-A2C9-96119817B09E}"/>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5774" b="95276" l="9824" r="89673">
                            <a14:foregroundMark x1="61461" y1="71654" x2="61461" y2="71654"/>
                            <a14:foregroundMark x1="68514" y1="95538" x2="68514" y2="95538"/>
                            <a14:foregroundMark x1="45844" y1="51706" x2="45844" y2="51706"/>
                            <a14:foregroundMark x1="45844" y1="41207" x2="45844" y2="41207"/>
                            <a14:foregroundMark x1="42317" y1="5774" x2="42317" y2="5774"/>
                          </a14:backgroundRemoval>
                        </a14:imgEffect>
                      </a14:imgLayer>
                    </a14:imgProps>
                  </a:ext>
                </a:extLst>
              </a:blip>
              <a:stretch>
                <a:fillRect/>
              </a:stretch>
            </p:blipFill>
            <p:spPr>
              <a:xfrm>
                <a:off x="2165867" y="4104773"/>
                <a:ext cx="679266" cy="651890"/>
              </a:xfrm>
              <a:prstGeom prst="rect">
                <a:avLst/>
              </a:prstGeom>
            </p:spPr>
          </p:pic>
          <p:sp>
            <p:nvSpPr>
              <p:cNvPr id="196" name="TextBox 195">
                <a:extLst>
                  <a:ext uri="{FF2B5EF4-FFF2-40B4-BE49-F238E27FC236}">
                    <a16:creationId xmlns:a16="http://schemas.microsoft.com/office/drawing/2014/main" id="{4843EBED-6D7C-2DF8-CF88-72AF05547828}"/>
                  </a:ext>
                </a:extLst>
              </p:cNvPr>
              <p:cNvSpPr txBox="1"/>
              <p:nvPr/>
            </p:nvSpPr>
            <p:spPr>
              <a:xfrm>
                <a:off x="2101644" y="4727631"/>
                <a:ext cx="738337" cy="276999"/>
              </a:xfrm>
              <a:prstGeom prst="rect">
                <a:avLst/>
              </a:prstGeom>
              <a:noFill/>
            </p:spPr>
            <p:txBody>
              <a:bodyPr wrap="square" rtlCol="0">
                <a:spAutoFit/>
              </a:bodyPr>
              <a:lstStyle/>
              <a:p>
                <a:pPr algn="ctr"/>
                <a:r>
                  <a:rPr lang="ko-KR" altLang="en-US" sz="1200" b="1" dirty="0">
                    <a:solidFill>
                      <a:srgbClr val="655EF4"/>
                    </a:solidFill>
                  </a:rPr>
                  <a:t>관리자</a:t>
                </a:r>
              </a:p>
            </p:txBody>
          </p:sp>
        </p:grpSp>
      </p:grpSp>
      <p:pic>
        <p:nvPicPr>
          <p:cNvPr id="245" name="그림 244">
            <a:extLst>
              <a:ext uri="{FF2B5EF4-FFF2-40B4-BE49-F238E27FC236}">
                <a16:creationId xmlns:a16="http://schemas.microsoft.com/office/drawing/2014/main" id="{E61C2C5C-7CF0-6E24-4C35-BB97071F6C4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824" b="91436" l="9871" r="89914">
                        <a14:foregroundMark x1="15880" y1="91436" x2="15880" y2="91436"/>
                        <a14:foregroundMark x1="41416" y1="47859" x2="41416" y2="47859"/>
                        <a14:foregroundMark x1="42918" y1="63728" x2="42918" y2="63728"/>
                        <a14:foregroundMark x1="89270" y1="41310" x2="89270" y2="41310"/>
                      </a14:backgroundRemoval>
                    </a14:imgEffect>
                  </a14:imgLayer>
                </a14:imgProps>
              </a:ext>
            </a:extLst>
          </a:blip>
          <a:stretch>
            <a:fillRect/>
          </a:stretch>
        </p:blipFill>
        <p:spPr>
          <a:xfrm>
            <a:off x="3522989" y="5335822"/>
            <a:ext cx="658919" cy="561353"/>
          </a:xfrm>
          <a:prstGeom prst="rect">
            <a:avLst/>
          </a:prstGeom>
        </p:spPr>
      </p:pic>
      <p:grpSp>
        <p:nvGrpSpPr>
          <p:cNvPr id="246" name="그룹 245"/>
          <p:cNvGrpSpPr/>
          <p:nvPr/>
        </p:nvGrpSpPr>
        <p:grpSpPr>
          <a:xfrm>
            <a:off x="554355" y="498475"/>
            <a:ext cx="5509260" cy="837565"/>
            <a:chOff x="554355" y="498475"/>
            <a:chExt cx="5509260" cy="837565"/>
          </a:xfrm>
        </p:grpSpPr>
        <p:sp>
          <p:nvSpPr>
            <p:cNvPr id="247" name="TextBox 246"/>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Case Diagram</a:t>
              </a:r>
            </a:p>
          </p:txBody>
        </p:sp>
        <p:sp>
          <p:nvSpPr>
            <p:cNvPr id="248" name="TextBox 247"/>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 간 관계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Tree>
    <p:extLst>
      <p:ext uri="{BB962C8B-B14F-4D97-AF65-F5344CB8AC3E}">
        <p14:creationId xmlns:p14="http://schemas.microsoft.com/office/powerpoint/2010/main" val="4735414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TextBox 21"/>
          <p:cNvSpPr txBox="1">
            <a:spLocks/>
          </p:cNvSpPr>
          <p:nvPr/>
        </p:nvSpPr>
        <p:spPr>
          <a:xfrm>
            <a:off x="3305175" y="4565015"/>
            <a:ext cx="7138035" cy="1292662"/>
          </a:xfrm>
          <a:prstGeom prst="rect">
            <a:avLst/>
          </a:prstGeom>
          <a:noFill/>
        </p:spPr>
        <p:txBody>
          <a:bodyPr vert="horz" wrap="square" lIns="91440" tIns="45720" rIns="91440" bIns="45720" numCol="1" anchor="t">
            <a:spAutoFit/>
          </a:bodyPr>
          <a:lstStyle/>
          <a:p>
            <a:pPr latinLnBrk="0"/>
            <a:r>
              <a:rPr lang="ko-KR" altLang="en-US"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홍서화</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마이페이지</a:t>
            </a:r>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atinLnBrk="0"/>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atinLnBrk="0"/>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Login :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 관리</a:t>
            </a:r>
          </a:p>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 모델링 설계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PPT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제작</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고객센터를 통해 신고된 회원 계정 관리 구현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latinLnBrk="0"/>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REST 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카카오 로그인 구현</a:t>
            </a:r>
          </a:p>
        </p:txBody>
      </p:sp>
      <p:grpSp>
        <p:nvGrpSpPr>
          <p:cNvPr id="28" name="그룹 27"/>
          <p:cNvGrpSpPr/>
          <p:nvPr/>
        </p:nvGrpSpPr>
        <p:grpSpPr>
          <a:xfrm>
            <a:off x="540385" y="472440"/>
            <a:ext cx="2508885" cy="837565"/>
            <a:chOff x="540385" y="472440"/>
            <a:chExt cx="2508885" cy="837565"/>
          </a:xfrm>
        </p:grpSpPr>
        <p:sp>
          <p:nvSpPr>
            <p:cNvPr id="29" name="TextBox 28"/>
            <p:cNvSpPr txBox="1"/>
            <p:nvPr/>
          </p:nvSpPr>
          <p:spPr>
            <a:xfrm>
              <a:off x="540385" y="472440"/>
              <a:ext cx="2508885" cy="584835"/>
            </a:xfrm>
            <a:prstGeom prst="rect">
              <a:avLst/>
            </a:prstGeom>
            <a:noFill/>
          </p:spPr>
          <p:txBody>
            <a:bodyPr wrap="square" rtlCol="0">
              <a:spAutoFit/>
            </a:bodyPr>
            <a:lstStyle/>
            <a:p>
              <a:pPr algn="ctr"/>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About Team</a:t>
              </a:r>
            </a:p>
          </p:txBody>
        </p:sp>
        <p:sp>
          <p:nvSpPr>
            <p:cNvPr id="30" name="TextBox 29"/>
            <p:cNvSpPr txBox="1"/>
            <p:nvPr/>
          </p:nvSpPr>
          <p:spPr>
            <a:xfrm>
              <a:off x="602615" y="103251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팀원 소개</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1" name="직사각형 2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6" name="TextBox 3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7" name="TextBox 3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8" name="TextBox 3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9" name="TextBox 3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40" name="TextBox 3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pic>
        <p:nvPicPr>
          <p:cNvPr id="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69" y="1685925"/>
            <a:ext cx="1950721" cy="19507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80" y="4178299"/>
            <a:ext cx="1974215" cy="1974215"/>
          </a:xfrm>
          <a:prstGeom prst="rect">
            <a:avLst/>
          </a:prstGeom>
          <a:noFill/>
          <a:extLst>
            <a:ext uri="{909E8E84-426E-40DD-AFC4-6F175D3DCCD1}">
              <a14:hiddenFill xmlns:a14="http://schemas.microsoft.com/office/drawing/2010/main">
                <a:solidFill>
                  <a:srgbClr val="FFFFFF"/>
                </a:solidFill>
              </a14:hiddenFill>
            </a:ext>
          </a:extLst>
        </p:spPr>
      </p:pic>
      <p:sp>
        <p:nvSpPr>
          <p:cNvPr id="6148" name="텍스트 상자 1"/>
          <p:cNvSpPr txBox="1">
            <a:spLocks/>
          </p:cNvSpPr>
          <p:nvPr/>
        </p:nvSpPr>
        <p:spPr>
          <a:xfrm>
            <a:off x="3305175" y="1877060"/>
            <a:ext cx="7138035" cy="1077218"/>
          </a:xfrm>
          <a:prstGeom prst="rect">
            <a:avLst/>
          </a:prstGeom>
          <a:noFill/>
        </p:spPr>
        <p:txBody>
          <a:bodyPr vert="horz" wrap="square" lIns="91440" tIns="45720" rIns="91440" bIns="45720" numCol="1" anchor="t">
            <a:spAutoFit/>
          </a:bodyPr>
          <a:lstStyle/>
          <a:p>
            <a:pPr latinLnBrk="0"/>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최정민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p>
          <a:p>
            <a:pPr latinLnBrk="0"/>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atinLnBrk="0"/>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Start :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질문지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 결산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결과에 따른 추천</a:t>
            </a:r>
          </a:p>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화면 설계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 등록</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자료조사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5769173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2307590"/>
            <a:ext cx="10054590" cy="243332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62354697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2307590"/>
            <a:ext cx="10046970" cy="345948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35238887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2307590"/>
            <a:ext cx="10036810" cy="344424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8936175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Play</a:t>
              </a: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845" y="1559560"/>
            <a:ext cx="7880985" cy="5092065"/>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4" name="TextBox 33">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5" name="TextBox 34">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6" name="TextBox 35">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7" name="TextBox 36">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8" name="TextBox 37">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34303434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Community</a:t>
              </a:r>
            </a:p>
          </p:txBody>
        </p:sp>
      </p:grpSp>
      <p:sp>
        <p:nvSpPr>
          <p:cNvPr id="29" name="직사각형 2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845" y="1559560"/>
            <a:ext cx="9329420" cy="509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77401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Q&amp;A</a:t>
              </a: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2327275"/>
            <a:ext cx="10067925" cy="3261995"/>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4" name="TextBox 33">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5" name="TextBox 34">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6" name="TextBox 35">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7" name="TextBox 36">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8" name="TextBox 37">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15777401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solidFill>
                    <a:srgbClr val="CBA6C3"/>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View</a:t>
              </a:r>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2367915"/>
            <a:ext cx="10012680" cy="3752850"/>
          </a:xfrm>
          <a:prstGeom prst="rect">
            <a:avLst/>
          </a:prstGeom>
          <a:noFill/>
          <a:extLst>
            <a:ext uri="{909E8E84-426E-40DD-AFC4-6F175D3DCCD1}">
              <a14:hiddenFill xmlns:a14="http://schemas.microsoft.com/office/drawing/2010/main">
                <a:solidFill>
                  <a:srgbClr val="FFFFFF"/>
                </a:solidFill>
              </a14:hiddenFill>
            </a:ext>
          </a:extLst>
        </p:spPr>
      </p:pic>
      <p:sp>
        <p:nvSpPr>
          <p:cNvPr id="39" name="직사각형 3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TextBox 4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5" name="TextBox 4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6" name="TextBox 4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47" name="TextBox 4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4" name="TextBox 53">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5" name="TextBox 54">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73997269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Entity Relation Diagram</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ERD -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845" y="1559560"/>
            <a:ext cx="8704580" cy="5092065"/>
          </a:xfrm>
          <a:prstGeom prst="rect">
            <a:avLst/>
          </a:prstGeom>
          <a:noFill/>
          <a:extLst>
            <a:ext uri="{909E8E84-426E-40DD-AFC4-6F175D3DCCD1}">
              <a14:hiddenFill xmlns:a14="http://schemas.microsoft.com/office/drawing/2010/main">
                <a:solidFill>
                  <a:srgbClr val="FFFFFF"/>
                </a:solidFill>
              </a14:hiddenFill>
            </a:ext>
          </a:extLst>
        </p:spPr>
      </p:pic>
      <p:sp>
        <p:nvSpPr>
          <p:cNvPr id="40" name="직사각형 39">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4" name="TextBox 53">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5" name="TextBox 54">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6" name="TextBox 55">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2012284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Applied Technology</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화면설계</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260" y="556260"/>
            <a:ext cx="1101090" cy="52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715" y="1953895"/>
            <a:ext cx="1032510" cy="10325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355" y="1991360"/>
            <a:ext cx="956310" cy="9563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8410" y="2317750"/>
            <a:ext cx="445770" cy="445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67660" y="3152140"/>
            <a:ext cx="4767580" cy="369570"/>
          </a:xfrm>
          <a:prstGeom prst="rect">
            <a:avLst/>
          </a:prstGeom>
          <a:noFill/>
        </p:spPr>
        <p:txBody>
          <a:bodyPr wrap="square" rtlCol="0">
            <a:spAutoFit/>
          </a:bodyPr>
          <a:lstStyle/>
          <a:p>
            <a:r>
              <a:rPr lang="en-US" altLang="ko-KR" dirty="0">
                <a:solidFill>
                  <a:srgbClr val="C00000"/>
                </a:solidFill>
              </a:rPr>
              <a:t>------------------------------------------------</a:t>
            </a:r>
            <a:endParaRPr lang="ko-KR" altLang="en-US" dirty="0">
              <a:solidFill>
                <a:srgbClr val="C00000"/>
              </a:solidFill>
            </a:endParaRPr>
          </a:p>
        </p:txBody>
      </p:sp>
      <p:sp>
        <p:nvSpPr>
          <p:cNvPr id="4" name="톱니 모양의 오른쪽 화살표 3"/>
          <p:cNvSpPr/>
          <p:nvPr/>
        </p:nvSpPr>
        <p:spPr>
          <a:xfrm>
            <a:off x="7146290" y="2358390"/>
            <a:ext cx="807720" cy="364490"/>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1055" y="1379855"/>
            <a:ext cx="805815" cy="8058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1055" y="2153285"/>
            <a:ext cx="805815" cy="80581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1055" y="2948305"/>
            <a:ext cx="805815" cy="8058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797050" y="3498850"/>
            <a:ext cx="6969125" cy="523240"/>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 이동 없이 한 화면에 연관된 데이터를 노출시켜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사용자에게 편의성을 제공</a:t>
            </a:r>
            <a:endParaRPr lang="en-US" altLang="ko-KR" dirty="0"/>
          </a:p>
        </p:txBody>
      </p:sp>
      <p:pic>
        <p:nvPicPr>
          <p:cNvPr id="4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670" y="4392930"/>
            <a:ext cx="3296285" cy="157670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6400" y="4062095"/>
            <a:ext cx="1908175" cy="190817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7128510" y="6096635"/>
            <a:ext cx="3395345" cy="523240"/>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 기능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60% 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 설계로 구현</a:t>
            </a:r>
            <a:endParaRPr lang="en-US" altLang="ko-KR" dirty="0"/>
          </a:p>
        </p:txBody>
      </p:sp>
      <p:pic>
        <p:nvPicPr>
          <p:cNvPr id="205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 y="2153285"/>
            <a:ext cx="4039235" cy="4039235"/>
          </a:xfrm>
          <a:prstGeom prst="rect">
            <a:avLst/>
          </a:prstGeom>
          <a:noFill/>
          <a:extLst>
            <a:ext uri="{909E8E84-426E-40DD-AFC4-6F175D3DCCD1}">
              <a14:hiddenFill xmlns:a14="http://schemas.microsoft.com/office/drawing/2010/main">
                <a:solidFill>
                  <a:srgbClr val="FFFFFF"/>
                </a:solidFill>
              </a14:hiddenFill>
            </a:ext>
          </a:extLst>
        </p:spPr>
      </p:pic>
      <p:sp>
        <p:nvSpPr>
          <p:cNvPr id="54" name="직사각형 53">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직사각형 5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TextBox 5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0" name="TextBox 5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1" name="TextBox 6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2" name="TextBox 6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3" name="TextBox 6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4" name="TextBox 6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47613147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Applied Technology</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Rest API</a:t>
              </a:r>
            </a:p>
          </p:txBody>
        </p:sp>
      </p:gr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845" y="25400"/>
            <a:ext cx="8334375" cy="62884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085" y="554355"/>
            <a:ext cx="1534795" cy="6661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734820" y="4732655"/>
            <a:ext cx="6969125" cy="954405"/>
          </a:xfrm>
          <a:prstGeom prst="rect">
            <a:avLst/>
          </a:prstGeom>
          <a:noFill/>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JSP</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필요한 데이터를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Controller URL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값을 담아 요청</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(request),</a:t>
            </a: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호출방식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GET / POST / PUT / DELETE</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보통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JSON / Map / XML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형식으로 값을 응답</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responseBody</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31" name="직사각형 3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7" name="TextBox 36">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8" name="TextBox 37">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9" name="TextBox 38">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40" name="TextBox 39">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41" name="TextBox 40">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60879226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28576" y="11747"/>
            <a:ext cx="10474325"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540385" y="498475"/>
            <a:ext cx="2508885" cy="837565"/>
            <a:chOff x="540385" y="498475"/>
            <a:chExt cx="2508885" cy="837565"/>
          </a:xfrm>
        </p:grpSpPr>
        <p:sp>
          <p:nvSpPr>
            <p:cNvPr id="15" name="TextBox 14"/>
            <p:cNvSpPr txBox="1"/>
            <p:nvPr/>
          </p:nvSpPr>
          <p:spPr>
            <a:xfrm>
              <a:off x="540385" y="49847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Module</a:t>
              </a:r>
            </a:p>
          </p:txBody>
        </p:sp>
        <p:sp>
          <p:nvSpPr>
            <p:cNvPr id="16" name="TextBox 15"/>
            <p:cNvSpPr txBox="1"/>
            <p:nvPr/>
          </p:nvSpPr>
          <p:spPr>
            <a:xfrm>
              <a:off x="60261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모듈구성</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42" name="타원 41"/>
          <p:cNvSpPr/>
          <p:nvPr/>
        </p:nvSpPr>
        <p:spPr>
          <a:xfrm>
            <a:off x="59372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62635" y="2581275"/>
            <a:ext cx="1857375" cy="369570"/>
          </a:xfrm>
          <a:prstGeom prst="rect">
            <a:avLst/>
          </a:prstGeom>
          <a:noFill/>
        </p:spPr>
        <p:txBody>
          <a:bodyPr wrap="square" rtlCol="0">
            <a:spAutoFit/>
          </a:bodyPr>
          <a:lstStyle/>
          <a:p>
            <a:pPr algn="ctr"/>
            <a:r>
              <a:rPr lang="ko-KR" altLang="en-US" dirty="0"/>
              <a:t>성향검사</a:t>
            </a:r>
            <a:endParaRPr lang="en-US" altLang="ko-KR" dirty="0"/>
          </a:p>
        </p:txBody>
      </p:sp>
      <p:sp>
        <p:nvSpPr>
          <p:cNvPr id="44" name="타원 43"/>
          <p:cNvSpPr/>
          <p:nvPr/>
        </p:nvSpPr>
        <p:spPr>
          <a:xfrm>
            <a:off x="433768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직선 연결선 44"/>
          <p:cNvCxnSpPr>
            <a:stCxn id="42" idx="4"/>
          </p:cNvCxnSpPr>
          <p:nvPr/>
        </p:nvCxnSpPr>
        <p:spPr>
          <a:xfrm flipH="1">
            <a:off x="169100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14265" y="2581275"/>
            <a:ext cx="1041400" cy="369570"/>
          </a:xfrm>
          <a:prstGeom prst="rect">
            <a:avLst/>
          </a:prstGeom>
          <a:noFill/>
        </p:spPr>
        <p:txBody>
          <a:bodyPr wrap="square" rtlCol="0">
            <a:spAutoFit/>
          </a:bodyPr>
          <a:lstStyle/>
          <a:p>
            <a:pPr algn="ctr"/>
            <a:r>
              <a:rPr lang="en-US" altLang="ko-KR" dirty="0"/>
              <a:t>Play</a:t>
            </a:r>
          </a:p>
        </p:txBody>
      </p:sp>
      <p:cxnSp>
        <p:nvCxnSpPr>
          <p:cNvPr id="47" name="직선 연결선 46"/>
          <p:cNvCxnSpPr/>
          <p:nvPr/>
        </p:nvCxnSpPr>
        <p:spPr>
          <a:xfrm flipH="1">
            <a:off x="543496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55465" y="4580890"/>
            <a:ext cx="2183765" cy="2154436"/>
          </a:xfrm>
          <a:prstGeom prst="rect">
            <a:avLst/>
          </a:prstGeom>
          <a:noFill/>
        </p:spPr>
        <p:txBody>
          <a:bodyPr wrap="square" rtlCol="0">
            <a:spAutoFit/>
          </a:bodyPr>
          <a:lstStyle/>
          <a:p>
            <a:pPr algn="ctr"/>
            <a:r>
              <a:rPr lang="en-US" altLang="ko-KR" b="1" dirty="0">
                <a:solidFill>
                  <a:srgbClr val="C00000"/>
                </a:solidFill>
              </a:rPr>
              <a:t>Play</a:t>
            </a:r>
          </a:p>
          <a:p>
            <a:pPr algn="ctr"/>
            <a:endParaRPr lang="en-US" altLang="ko-KR" b="1" dirty="0">
              <a:solidFill>
                <a:srgbClr val="FF0000"/>
              </a:solidFill>
            </a:endParaRPr>
          </a:p>
          <a:p>
            <a:pPr algn="ctr"/>
            <a:r>
              <a:rPr lang="ko-KR" altLang="en-US" sz="1400" dirty="0">
                <a:solidFill>
                  <a:schemeClr val="bg2">
                    <a:lumMod val="25000"/>
                  </a:schemeClr>
                </a:solidFill>
              </a:rPr>
              <a:t>카테고리 검색</a:t>
            </a:r>
          </a:p>
          <a:p>
            <a:pPr algn="ctr"/>
            <a:r>
              <a:rPr lang="ko-KR" altLang="en-US" sz="1400" dirty="0">
                <a:solidFill>
                  <a:schemeClr val="bg2">
                    <a:lumMod val="25000"/>
                  </a:schemeClr>
                </a:solidFill>
              </a:rPr>
              <a:t>키워드</a:t>
            </a:r>
            <a:r>
              <a:rPr lang="en-US" altLang="ko-KR" sz="1400" dirty="0">
                <a:solidFill>
                  <a:schemeClr val="bg2">
                    <a:lumMod val="25000"/>
                  </a:schemeClr>
                </a:solidFill>
              </a:rPr>
              <a:t>, </a:t>
            </a:r>
            <a:r>
              <a:rPr lang="ko-KR" altLang="en-US" sz="1400" dirty="0">
                <a:solidFill>
                  <a:schemeClr val="bg2">
                    <a:lumMod val="25000"/>
                  </a:schemeClr>
                </a:solidFill>
              </a:rPr>
              <a:t>가격</a:t>
            </a:r>
            <a:r>
              <a:rPr lang="en-US" altLang="ko-KR" sz="1400" dirty="0">
                <a:solidFill>
                  <a:schemeClr val="bg2">
                    <a:lumMod val="25000"/>
                  </a:schemeClr>
                </a:solidFill>
              </a:rPr>
              <a:t>, </a:t>
            </a:r>
            <a:r>
              <a:rPr lang="ko-KR" altLang="en-US" sz="1400" dirty="0">
                <a:solidFill>
                  <a:schemeClr val="bg2">
                    <a:lumMod val="25000"/>
                  </a:schemeClr>
                </a:solidFill>
              </a:rPr>
              <a:t>거리 검색</a:t>
            </a:r>
            <a:endParaRPr lang="en-US" altLang="ko-KR" sz="1400" dirty="0">
              <a:solidFill>
                <a:schemeClr val="bg2">
                  <a:lumMod val="25000"/>
                </a:schemeClr>
              </a:solidFill>
            </a:endParaRPr>
          </a:p>
          <a:p>
            <a:pPr algn="ctr"/>
            <a:r>
              <a:rPr lang="ko-KR" altLang="en-US" sz="1400" dirty="0">
                <a:solidFill>
                  <a:schemeClr val="bg2">
                    <a:lumMod val="25000"/>
                  </a:schemeClr>
                </a:solidFill>
              </a:rPr>
              <a:t>날씨 데이터를 이용한 </a:t>
            </a:r>
            <a:endParaRPr lang="en-US" altLang="ko-KR" sz="1400" dirty="0">
              <a:solidFill>
                <a:schemeClr val="bg2">
                  <a:lumMod val="25000"/>
                </a:schemeClr>
              </a:solidFill>
            </a:endParaRPr>
          </a:p>
          <a:p>
            <a:pPr algn="ctr"/>
            <a:r>
              <a:rPr lang="ko-KR" altLang="en-US" sz="1400" dirty="0">
                <a:solidFill>
                  <a:schemeClr val="bg2">
                    <a:lumMod val="25000"/>
                  </a:schemeClr>
                </a:solidFill>
              </a:rPr>
              <a:t>랜덤 추천</a:t>
            </a:r>
          </a:p>
          <a:p>
            <a:pPr algn="ctr"/>
            <a:r>
              <a:rPr lang="ko-KR" altLang="en-US" sz="1400" dirty="0" err="1">
                <a:solidFill>
                  <a:schemeClr val="bg2">
                    <a:lumMod val="25000"/>
                  </a:schemeClr>
                </a:solidFill>
              </a:rPr>
              <a:t>댓글</a:t>
            </a:r>
            <a:r>
              <a:rPr lang="ko-KR" altLang="en-US" sz="1400" dirty="0">
                <a:solidFill>
                  <a:schemeClr val="bg2">
                    <a:lumMod val="25000"/>
                  </a:schemeClr>
                </a:solidFill>
              </a:rPr>
              <a:t> 관리</a:t>
            </a:r>
          </a:p>
          <a:p>
            <a:pPr algn="ctr"/>
            <a:r>
              <a:rPr lang="ko-KR" altLang="en-US" sz="1400" dirty="0" err="1">
                <a:solidFill>
                  <a:schemeClr val="bg2">
                    <a:lumMod val="25000"/>
                  </a:schemeClr>
                </a:solidFill>
              </a:rPr>
              <a:t>별점</a:t>
            </a:r>
            <a:r>
              <a:rPr lang="ko-KR" altLang="en-US" sz="1400" dirty="0">
                <a:solidFill>
                  <a:schemeClr val="bg2">
                    <a:lumMod val="25000"/>
                  </a:schemeClr>
                </a:solidFill>
              </a:rPr>
              <a:t> 관리</a:t>
            </a:r>
          </a:p>
          <a:p>
            <a:pPr algn="ctr"/>
            <a:r>
              <a:rPr lang="ko-KR" altLang="en-US" sz="1400" dirty="0">
                <a:solidFill>
                  <a:schemeClr val="bg2">
                    <a:lumMod val="25000"/>
                  </a:schemeClr>
                </a:solidFill>
              </a:rPr>
              <a:t>찜 관리</a:t>
            </a:r>
          </a:p>
        </p:txBody>
      </p:sp>
      <p:sp>
        <p:nvSpPr>
          <p:cNvPr id="54" name="타원 53"/>
          <p:cNvSpPr/>
          <p:nvPr/>
        </p:nvSpPr>
        <p:spPr>
          <a:xfrm>
            <a:off x="794702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8115935" y="2581275"/>
            <a:ext cx="1857375" cy="369570"/>
          </a:xfrm>
          <a:prstGeom prst="rect">
            <a:avLst/>
          </a:prstGeom>
          <a:noFill/>
        </p:spPr>
        <p:txBody>
          <a:bodyPr wrap="square" rtlCol="0">
            <a:spAutoFit/>
          </a:bodyPr>
          <a:lstStyle/>
          <a:p>
            <a:pPr algn="ctr"/>
            <a:r>
              <a:rPr lang="ko-KR" altLang="en-US" dirty="0"/>
              <a:t>포인트</a:t>
            </a:r>
            <a:endParaRPr lang="en-US" altLang="ko-KR" dirty="0"/>
          </a:p>
        </p:txBody>
      </p:sp>
      <p:cxnSp>
        <p:nvCxnSpPr>
          <p:cNvPr id="56" name="직선 연결선 55"/>
          <p:cNvCxnSpPr>
            <a:stCxn id="54" idx="4"/>
          </p:cNvCxnSpPr>
          <p:nvPr/>
        </p:nvCxnSpPr>
        <p:spPr>
          <a:xfrm flipH="1">
            <a:off x="904430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직사각형 5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5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직사각형 5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직사각형 6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3" name="TextBox 6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4" name="TextBox 6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5" name="TextBox 6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6" name="TextBox 6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67" name="TextBox 6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
        <p:nvSpPr>
          <p:cNvPr id="68" name="TextBox 67"/>
          <p:cNvSpPr txBox="1"/>
          <p:nvPr/>
        </p:nvSpPr>
        <p:spPr>
          <a:xfrm>
            <a:off x="7952105" y="4582160"/>
            <a:ext cx="2183765" cy="1076960"/>
          </a:xfrm>
          <a:prstGeom prst="rect">
            <a:avLst/>
          </a:prstGeom>
          <a:noFill/>
        </p:spPr>
        <p:txBody>
          <a:bodyPr wrap="square" rtlCol="0">
            <a:spAutoFit/>
          </a:bodyPr>
          <a:lstStyle/>
          <a:p>
            <a:pPr algn="ctr"/>
            <a:r>
              <a:rPr lang="en-US" altLang="ko-KR" b="1" dirty="0">
                <a:solidFill>
                  <a:srgbClr val="C00000"/>
                </a:solidFill>
              </a:rPr>
              <a:t>Point</a:t>
            </a:r>
          </a:p>
          <a:p>
            <a:pPr algn="ctr"/>
            <a:endParaRPr lang="en-US" altLang="ko-KR" b="1" dirty="0">
              <a:solidFill>
                <a:srgbClr val="FF0000"/>
              </a:solidFill>
            </a:endParaRPr>
          </a:p>
          <a:p>
            <a:pPr algn="ctr"/>
            <a:r>
              <a:rPr lang="ko-KR" altLang="en-US" sz="1400" dirty="0">
                <a:solidFill>
                  <a:schemeClr val="bg2">
                    <a:lumMod val="25000"/>
                  </a:schemeClr>
                </a:solidFill>
              </a:rPr>
              <a:t>포인트 사용 </a:t>
            </a:r>
            <a:r>
              <a:rPr lang="en-US" altLang="ko-KR" sz="1400" dirty="0">
                <a:solidFill>
                  <a:schemeClr val="bg2">
                    <a:lumMod val="25000"/>
                  </a:schemeClr>
                </a:solidFill>
              </a:rPr>
              <a:t>/ </a:t>
            </a:r>
            <a:r>
              <a:rPr lang="ko-KR" altLang="en-US" sz="1400" dirty="0">
                <a:solidFill>
                  <a:schemeClr val="bg2">
                    <a:lumMod val="25000"/>
                  </a:schemeClr>
                </a:solidFill>
              </a:rPr>
              <a:t>적립</a:t>
            </a:r>
            <a:endParaRPr lang="en-US" altLang="ko-KR" sz="1400" dirty="0">
              <a:solidFill>
                <a:schemeClr val="bg2">
                  <a:lumMod val="25000"/>
                </a:schemeClr>
              </a:solidFill>
            </a:endParaRPr>
          </a:p>
          <a:p>
            <a:pPr algn="ctr"/>
            <a:r>
              <a:rPr lang="ko-KR" altLang="en-US" sz="1400" dirty="0">
                <a:solidFill>
                  <a:schemeClr val="bg2">
                    <a:lumMod val="25000"/>
                  </a:schemeClr>
                </a:solidFill>
              </a:rPr>
              <a:t>포인트 사용 </a:t>
            </a:r>
            <a:r>
              <a:rPr lang="en-US" altLang="ko-KR" sz="1400" dirty="0">
                <a:solidFill>
                  <a:schemeClr val="bg2">
                    <a:lumMod val="25000"/>
                  </a:schemeClr>
                </a:solidFill>
              </a:rPr>
              <a:t>/ </a:t>
            </a:r>
            <a:r>
              <a:rPr lang="ko-KR" altLang="en-US" sz="1400" dirty="0">
                <a:solidFill>
                  <a:schemeClr val="bg2">
                    <a:lumMod val="25000"/>
                  </a:schemeClr>
                </a:solidFill>
              </a:rPr>
              <a:t>적립 내역</a:t>
            </a:r>
            <a:endParaRPr lang="en-US" altLang="ko-KR" sz="1400" dirty="0">
              <a:solidFill>
                <a:schemeClr val="bg2">
                  <a:lumMod val="25000"/>
                </a:schemeClr>
              </a:solidFill>
            </a:endParaRPr>
          </a:p>
        </p:txBody>
      </p:sp>
      <p:sp>
        <p:nvSpPr>
          <p:cNvPr id="29" name="TextBox 28"/>
          <p:cNvSpPr txBox="1"/>
          <p:nvPr/>
        </p:nvSpPr>
        <p:spPr>
          <a:xfrm>
            <a:off x="593725" y="4580890"/>
            <a:ext cx="2183765" cy="1231265"/>
          </a:xfrm>
          <a:prstGeom prst="rect">
            <a:avLst/>
          </a:prstGeom>
          <a:noFill/>
        </p:spPr>
        <p:txBody>
          <a:bodyPr wrap="square" rtlCol="0">
            <a:spAutoFit/>
          </a:bodyPr>
          <a:lstStyle/>
          <a:p>
            <a:pPr algn="ctr"/>
            <a:r>
              <a:rPr lang="en-US" altLang="ko-KR" b="1" dirty="0">
                <a:solidFill>
                  <a:srgbClr val="C00000"/>
                </a:solidFill>
              </a:rPr>
              <a:t>Disposition</a:t>
            </a:r>
          </a:p>
          <a:p>
            <a:pPr algn="ctr"/>
            <a:endParaRPr lang="en-US" altLang="ko-KR" sz="1400" dirty="0">
              <a:solidFill>
                <a:schemeClr val="bg2">
                  <a:lumMod val="25000"/>
                </a:schemeClr>
              </a:solidFill>
            </a:endParaRPr>
          </a:p>
          <a:p>
            <a:pPr algn="ctr"/>
            <a:r>
              <a:rPr lang="ko-KR" altLang="en-US" sz="1400" dirty="0">
                <a:solidFill>
                  <a:schemeClr val="bg2">
                    <a:lumMod val="25000"/>
                  </a:schemeClr>
                </a:solidFill>
              </a:rPr>
              <a:t>성향검사 질문지</a:t>
            </a:r>
            <a:endParaRPr lang="en-US" altLang="ko-KR" sz="1400" dirty="0">
              <a:solidFill>
                <a:schemeClr val="bg2">
                  <a:lumMod val="25000"/>
                </a:schemeClr>
              </a:solidFill>
            </a:endParaRPr>
          </a:p>
          <a:p>
            <a:pPr algn="ctr"/>
            <a:r>
              <a:rPr lang="ko-KR" altLang="en-US" sz="1400" dirty="0">
                <a:solidFill>
                  <a:schemeClr val="bg2">
                    <a:lumMod val="25000"/>
                  </a:schemeClr>
                </a:solidFill>
              </a:rPr>
              <a:t>성향검사 결과</a:t>
            </a:r>
            <a:endParaRPr lang="en-US" altLang="ko-KR" sz="1400" dirty="0">
              <a:solidFill>
                <a:schemeClr val="bg2">
                  <a:lumMod val="25000"/>
                </a:schemeClr>
              </a:solidFill>
            </a:endParaRPr>
          </a:p>
          <a:p>
            <a:pPr algn="ctr"/>
            <a:r>
              <a:rPr lang="en-US" altLang="ko-KR" sz="1400" dirty="0">
                <a:solidFill>
                  <a:schemeClr val="bg2">
                    <a:lumMod val="25000"/>
                  </a:schemeClr>
                </a:solidFill>
              </a:rPr>
              <a:t>Play </a:t>
            </a:r>
            <a:r>
              <a:rPr lang="ko-KR" altLang="en-US" sz="1400" dirty="0">
                <a:solidFill>
                  <a:schemeClr val="bg2">
                    <a:lumMod val="25000"/>
                  </a:schemeClr>
                </a:solidFill>
              </a:rPr>
              <a:t>랭킹</a:t>
            </a:r>
            <a:endParaRPr lang="en-US" altLang="ko-KR" sz="1400" dirty="0">
              <a:solidFill>
                <a:schemeClr val="bg2">
                  <a:lumMod val="25000"/>
                </a:schemeClr>
              </a:solidFill>
            </a:endParaRPr>
          </a:p>
        </p:txBody>
      </p:sp>
    </p:spTree>
    <p:extLst>
      <p:ext uri="{BB962C8B-B14F-4D97-AF65-F5344CB8AC3E}">
        <p14:creationId xmlns:p14="http://schemas.microsoft.com/office/powerpoint/2010/main" val="164583974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39565" y="221932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Action</a:t>
            </a:r>
          </a:p>
        </p:txBody>
      </p:sp>
      <p:sp>
        <p:nvSpPr>
          <p:cNvPr id="16" name="TextBox 15"/>
          <p:cNvSpPr txBox="1"/>
          <p:nvPr/>
        </p:nvSpPr>
        <p:spPr>
          <a:xfrm>
            <a:off x="4201795" y="2780030"/>
            <a:ext cx="2174875"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시연</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6" name="직선 연결선 5"/>
          <p:cNvCxnSpPr/>
          <p:nvPr/>
        </p:nvCxnSpPr>
        <p:spPr>
          <a:xfrm flipV="1">
            <a:off x="2033270" y="3311525"/>
            <a:ext cx="66757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27120" y="3595284"/>
            <a:ext cx="6969125" cy="338554"/>
          </a:xfrm>
          <a:prstGeom prst="rect">
            <a:avLst/>
          </a:prstGeom>
          <a:noFill/>
        </p:spPr>
        <p:txBody>
          <a:bodyPr wrap="square" rtlCol="0">
            <a:spAutoFit/>
          </a:bodyPr>
          <a:lstStyle/>
          <a:p>
            <a:pPr algn="ct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TODO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시연</a:t>
            </a:r>
          </a:p>
        </p:txBody>
      </p:sp>
      <p:sp>
        <p:nvSpPr>
          <p:cNvPr id="19" name="직사각형 1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0" name="TextBox 2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1" name="TextBox 3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2" name="TextBox 3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3" name="TextBox 3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4" name="TextBox 3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136066826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2F0EC"/>
              </a:solidFill>
            </a:endParaRPr>
          </a:p>
        </p:txBody>
      </p:sp>
      <p:sp>
        <p:nvSpPr>
          <p:cNvPr id="20" name="TextBox 19">
            <a:extLst>
              <a:ext uri="{FF2B5EF4-FFF2-40B4-BE49-F238E27FC236}">
                <a16:creationId xmlns:a16="http://schemas.microsoft.com/office/drawing/2014/main" id="{C3B6F8FB-8FE9-6DB8-6248-7DCA07F0F377}"/>
              </a:ext>
            </a:extLst>
          </p:cNvPr>
          <p:cNvSpPr txBox="1"/>
          <p:nvPr/>
        </p:nvSpPr>
        <p:spPr>
          <a:xfrm>
            <a:off x="6470015" y="2063115"/>
            <a:ext cx="2583180" cy="523240"/>
          </a:xfrm>
          <a:prstGeom prst="rect">
            <a:avLst/>
          </a:prstGeom>
          <a:noFill/>
        </p:spPr>
        <p:txBody>
          <a:bodyPr wrap="square" rtlCol="0">
            <a:spAutoFit/>
          </a:bodyPr>
          <a:lstStyle/>
          <a:p>
            <a:r>
              <a:rPr lang="en-US" altLang="ko-KR" sz="28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Team Windmill</a:t>
            </a:r>
          </a:p>
        </p:txBody>
      </p:sp>
      <p:sp>
        <p:nvSpPr>
          <p:cNvPr id="22" name="TextBox 21">
            <a:extLst>
              <a:ext uri="{FF2B5EF4-FFF2-40B4-BE49-F238E27FC236}">
                <a16:creationId xmlns:a16="http://schemas.microsoft.com/office/drawing/2014/main" id="{BFD72B07-E329-6316-4E8F-4919C529E0F9}"/>
              </a:ext>
            </a:extLst>
          </p:cNvPr>
          <p:cNvSpPr txBox="1"/>
          <p:nvPr/>
        </p:nvSpPr>
        <p:spPr>
          <a:xfrm>
            <a:off x="5255895" y="2925445"/>
            <a:ext cx="5154295" cy="1200150"/>
          </a:xfrm>
          <a:prstGeom prst="rect">
            <a:avLst/>
          </a:prstGeom>
          <a:noFill/>
        </p:spPr>
        <p:txBody>
          <a:bodyPr wrap="square">
            <a:spAutoFit/>
          </a:bodyPr>
          <a:lstStyle/>
          <a:p>
            <a:r>
              <a:rPr lang="ko-KR" altLang="en-US"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오늘 하루 무엇을 할 지 고민이 되거나 선택에 어려움을 겪는 사람들을 위한 홈페이지</a:t>
            </a:r>
            <a:r>
              <a:rPr lang="en-US" altLang="ko-KR"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랜덤 혹은 </a:t>
            </a:r>
            <a:r>
              <a:rPr lang="en-US" altLang="ko-KR"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MBTI</a:t>
            </a:r>
            <a:r>
              <a:rPr lang="ko-KR" altLang="en-US"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와 비슷한 성향검사를 통하여 성향에 맞는 행위를 추천 받는 프로젝트</a:t>
            </a:r>
            <a:endPar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2" name="그룹 1"/>
          <p:cNvGrpSpPr/>
          <p:nvPr/>
        </p:nvGrpSpPr>
        <p:grpSpPr>
          <a:xfrm>
            <a:off x="6638290" y="4441190"/>
            <a:ext cx="2246630" cy="476250"/>
            <a:chOff x="6638290" y="4441190"/>
            <a:chExt cx="2246630" cy="476250"/>
          </a:xfrm>
        </p:grpSpPr>
        <p:grpSp>
          <p:nvGrpSpPr>
            <p:cNvPr id="26" name="그룹 25">
              <a:extLst>
                <a:ext uri="{FF2B5EF4-FFF2-40B4-BE49-F238E27FC236}">
                  <a16:creationId xmlns:a16="http://schemas.microsoft.com/office/drawing/2014/main" id="{5CB5546C-59D2-3956-45C5-55B9F42EA972}"/>
                </a:ext>
              </a:extLst>
            </p:cNvPr>
            <p:cNvGrpSpPr/>
            <p:nvPr/>
          </p:nvGrpSpPr>
          <p:grpSpPr>
            <a:xfrm>
              <a:off x="6638290" y="4441190"/>
              <a:ext cx="2246630" cy="476250"/>
              <a:chOff x="6638290" y="4441190"/>
              <a:chExt cx="2246630" cy="476250"/>
            </a:xfrm>
          </p:grpSpPr>
          <p:sp>
            <p:nvSpPr>
              <p:cNvPr id="28" name="직사각형 27">
                <a:extLst>
                  <a:ext uri="{FF2B5EF4-FFF2-40B4-BE49-F238E27FC236}">
                    <a16:creationId xmlns:a16="http://schemas.microsoft.com/office/drawing/2014/main" id="{5395FA66-FABE-A7A0-9A45-32C1D7591FD6}"/>
                  </a:ext>
                </a:extLst>
              </p:cNvPr>
              <p:cNvSpPr/>
              <p:nvPr/>
            </p:nvSpPr>
            <p:spPr>
              <a:xfrm>
                <a:off x="6861810" y="4441190"/>
                <a:ext cx="1795780" cy="47625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251EDDB7-620A-79D8-A97B-4C89C6C017BF}"/>
                  </a:ext>
                </a:extLst>
              </p:cNvPr>
              <p:cNvSpPr/>
              <p:nvPr/>
            </p:nvSpPr>
            <p:spPr>
              <a:xfrm>
                <a:off x="8437245" y="4441190"/>
                <a:ext cx="447675" cy="471805"/>
              </a:xfrm>
              <a:prstGeom prst="ellipse">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13840A34-E7C5-4381-03AF-A6EB70A083D5}"/>
                  </a:ext>
                </a:extLst>
              </p:cNvPr>
              <p:cNvSpPr/>
              <p:nvPr/>
            </p:nvSpPr>
            <p:spPr>
              <a:xfrm>
                <a:off x="6638290" y="4441190"/>
                <a:ext cx="447675" cy="471805"/>
              </a:xfrm>
              <a:prstGeom prst="ellipse">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A56DBAB4-880C-EB02-E6E3-63AEFF10417E}"/>
                </a:ext>
              </a:extLst>
            </p:cNvPr>
            <p:cNvSpPr txBox="1"/>
            <p:nvPr/>
          </p:nvSpPr>
          <p:spPr>
            <a:xfrm>
              <a:off x="7427595" y="4492625"/>
              <a:ext cx="653415" cy="369570"/>
            </a:xfrm>
            <a:prstGeom prst="rect">
              <a:avLst/>
            </a:prstGeom>
            <a:noFill/>
          </p:spPr>
          <p:txBody>
            <a:bodyPr wrap="none" rtlCol="0">
              <a:spAutoFit/>
            </a:bodyPr>
            <a:lstStyle/>
            <a:p>
              <a:r>
                <a:rPr lang="en-US" altLang="ko-KR" dirty="0"/>
                <a:t>start</a:t>
              </a:r>
              <a:endParaRPr lang="ko-KR" altLang="en-US" dirty="0"/>
            </a:p>
          </p:txBody>
        </p:sp>
      </p:grpSp>
      <p:pic>
        <p:nvPicPr>
          <p:cNvPr id="1027" name="Picture 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7375" y="2334895"/>
            <a:ext cx="4191635" cy="269811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p:cNvGrpSpPr/>
          <p:nvPr/>
        </p:nvGrpSpPr>
        <p:grpSpPr>
          <a:xfrm>
            <a:off x="554355" y="498475"/>
            <a:ext cx="5509260" cy="837565"/>
            <a:chOff x="554355" y="498475"/>
            <a:chExt cx="5509260" cy="837565"/>
          </a:xfrm>
        </p:grpSpPr>
        <p:sp>
          <p:nvSpPr>
            <p:cNvPr id="40" name="TextBox 39"/>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41" name="TextBox 40"/>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7" name="직사각형 26">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6" name="TextBox 45">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7" name="TextBox 4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48" name="TextBox 4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49" name="TextBox 4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0" name="TextBox 4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291737070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7" name="그룹 16"/>
          <p:cNvGrpSpPr/>
          <p:nvPr/>
        </p:nvGrpSpPr>
        <p:grpSpPr>
          <a:xfrm>
            <a:off x="554355" y="498475"/>
            <a:ext cx="5509260" cy="837565"/>
            <a:chOff x="554355" y="498475"/>
            <a:chExt cx="5509260" cy="837565"/>
          </a:xfrm>
        </p:grpSpPr>
        <p:sp>
          <p:nvSpPr>
            <p:cNvPr id="18" name="TextBox 17"/>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28" name="TextBox 27"/>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5610"/>
            <a:ext cx="3968750" cy="490855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550" y="362585"/>
            <a:ext cx="601281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550" y="2868295"/>
            <a:ext cx="6130290" cy="3745865"/>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3" name="TextBox 3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4" name="TextBox 33">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5" name="TextBox 34">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23056150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7" name="그룹 16"/>
          <p:cNvGrpSpPr/>
          <p:nvPr/>
        </p:nvGrpSpPr>
        <p:grpSpPr>
          <a:xfrm>
            <a:off x="554355" y="498475"/>
            <a:ext cx="5509260" cy="837565"/>
            <a:chOff x="554355" y="498475"/>
            <a:chExt cx="5509260" cy="837565"/>
          </a:xfrm>
        </p:grpSpPr>
        <p:sp>
          <p:nvSpPr>
            <p:cNvPr id="18" name="TextBox 17"/>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28" name="TextBox 27"/>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성향검사</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1482090"/>
            <a:ext cx="4749800" cy="193929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 y="3562350"/>
            <a:ext cx="4749800" cy="86550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5" y="185420"/>
            <a:ext cx="4648835" cy="3141980"/>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715" y="3515995"/>
            <a:ext cx="4677410" cy="225933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54355" y="4723130"/>
            <a:ext cx="4749800" cy="1944370"/>
          </a:xfrm>
          <a:prstGeom prst="rect">
            <a:avLst/>
          </a:prstGeom>
          <a:solidFill>
            <a:srgbClr val="CBA6C3"/>
          </a:solidFill>
          <a:ln>
            <a:solidFill>
              <a:srgbClr val="CBA6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90880" y="4926965"/>
            <a:ext cx="4413885" cy="1600200"/>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회원이 성향 검사를 진행할 때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첫번째</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답변은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2</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점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두번째</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답변은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세번째</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답변은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점을</a:t>
            </a: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반환시켜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저장했습니다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총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개의 질문을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가지 유형으로 나누어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0~5</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점은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 6~10</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점은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문자열을 반환시켜</a:t>
            </a:r>
          </a:p>
          <a:p>
            <a:pPr algn="ct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ex) TTT, FTT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등의 문자열로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 결과를 반환하도록 구현했습니다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9" name="직사각형 2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5" name="TextBox 34">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6" name="TextBox 35">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7" name="TextBox 3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8" name="TextBox 3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9" name="TextBox 3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8124494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0" y="0"/>
            <a:ext cx="11139170"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직사각형 1">
            <a:extLst>
              <a:ext uri="{FF2B5EF4-FFF2-40B4-BE49-F238E27FC236}">
                <a16:creationId xmlns:a16="http://schemas.microsoft.com/office/drawing/2014/main" id="{ECDA0297-F6CE-6E9B-3869-A08B578C0222}"/>
              </a:ext>
            </a:extLst>
          </p:cNvPr>
          <p:cNvSpPr/>
          <p:nvPr/>
        </p:nvSpPr>
        <p:spPr>
          <a:xfrm>
            <a:off x="0" y="0"/>
            <a:ext cx="1078801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3" name="TextBox 32">
            <a:extLst>
              <a:ext uri="{FF2B5EF4-FFF2-40B4-BE49-F238E27FC236}">
                <a16:creationId xmlns:a16="http://schemas.microsoft.com/office/drawing/2014/main" id="{E232973E-4B5A-DA64-7763-7A0329D1786C}"/>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4" name="TextBox 33">
            <a:extLst>
              <a:ext uri="{FF2B5EF4-FFF2-40B4-BE49-F238E27FC236}">
                <a16:creationId xmlns:a16="http://schemas.microsoft.com/office/drawing/2014/main" id="{EBE3E67B-DA60-0E32-1A0E-F2F61B0394B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sp>
        <p:nvSpPr>
          <p:cNvPr id="4" name="TextBox 3">
            <a:extLst>
              <a:ext uri="{FF2B5EF4-FFF2-40B4-BE49-F238E27FC236}">
                <a16:creationId xmlns:a16="http://schemas.microsoft.com/office/drawing/2014/main" id="{94E6437C-9276-4174-B736-BF1F8A25CD1A}"/>
              </a:ext>
            </a:extLst>
          </p:cNvPr>
          <p:cNvSpPr txBox="1"/>
          <p:nvPr/>
        </p:nvSpPr>
        <p:spPr>
          <a:xfrm rot="5400000">
            <a:off x="10291445" y="118745"/>
            <a:ext cx="606425" cy="369570"/>
          </a:xfrm>
          <a:prstGeom prst="rect">
            <a:avLst/>
          </a:prstGeom>
          <a:noFill/>
        </p:spPr>
        <p:txBody>
          <a:bodyPr wrap="none" rtlCol="0">
            <a:spAutoFit/>
          </a:bodyPr>
          <a:lstStyle/>
          <a:p>
            <a:r>
              <a:rPr lang="en-US" altLang="ko-KR" dirty="0"/>
              <a:t>Play</a:t>
            </a:r>
            <a:endParaRPr lang="ko-KR" altLang="en-US" dirty="0"/>
          </a:p>
        </p:txBody>
      </p:sp>
      <p:grpSp>
        <p:nvGrpSpPr>
          <p:cNvPr id="19" name="그룹 18"/>
          <p:cNvGrpSpPr/>
          <p:nvPr/>
        </p:nvGrpSpPr>
        <p:grpSpPr>
          <a:xfrm>
            <a:off x="554355" y="498475"/>
            <a:ext cx="5509260" cy="837565"/>
            <a:chOff x="554355" y="498475"/>
            <a:chExt cx="5509260" cy="837565"/>
          </a:xfrm>
        </p:grpSpPr>
        <p:sp>
          <p:nvSpPr>
            <p:cNvPr id="20" name="TextBox 19"/>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a:t>
              </a:r>
            </a:p>
          </p:txBody>
        </p:sp>
      </p:gr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660" y="242570"/>
            <a:ext cx="516509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30" y="1531620"/>
            <a:ext cx="4770755" cy="5198110"/>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5153660" y="2636520"/>
            <a:ext cx="5255895" cy="3462020"/>
          </a:xfrm>
          <a:prstGeom prst="rect">
            <a:avLst/>
          </a:prstGeom>
          <a:solidFill>
            <a:srgbClr val="A9C8FF"/>
          </a:solidFill>
          <a:ln>
            <a:solidFill>
              <a:srgbClr val="A9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5331460" y="2813685"/>
            <a:ext cx="4900295" cy="3108325"/>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회원이 누른 좋아요 리스트를 화면에 빨간 하트를 보여줄 수 있게 하고 회원이 접속해 있으면 좋아요 와 좋아요 취소를 할 수 있게 하는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입니다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회원이 누른 좋아요 리스트를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play_list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로딩이 될 때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 반환하여 빨간 하트를 보여줄 수 있게 작업하였습니다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또한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마다 회원이 좋아요 누른 총 수를 반환할 수 있게 작업했으며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누르면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 반환이 되어 빨간 하트를 보여주고 취소를 하면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으로 반환이 되어 회식 하트를 보여줍니다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더블클릭 이슈가 있어 더블클릭을 막아놓는 코드도 작성하였습니다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모서리가 둥근 직사각형 5"/>
          <p:cNvSpPr/>
          <p:nvPr/>
        </p:nvSpPr>
        <p:spPr>
          <a:xfrm>
            <a:off x="6214110" y="1882140"/>
            <a:ext cx="630555" cy="2190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146053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0" y="0"/>
            <a:ext cx="11139170"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직사각형 1">
            <a:extLst>
              <a:ext uri="{FF2B5EF4-FFF2-40B4-BE49-F238E27FC236}">
                <a16:creationId xmlns:a16="http://schemas.microsoft.com/office/drawing/2014/main" id="{ECDA0297-F6CE-6E9B-3869-A08B578C0222}"/>
              </a:ext>
            </a:extLst>
          </p:cNvPr>
          <p:cNvSpPr/>
          <p:nvPr/>
        </p:nvSpPr>
        <p:spPr>
          <a:xfrm>
            <a:off x="0" y="0"/>
            <a:ext cx="1078801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3" name="TextBox 32">
            <a:extLst>
              <a:ext uri="{FF2B5EF4-FFF2-40B4-BE49-F238E27FC236}">
                <a16:creationId xmlns:a16="http://schemas.microsoft.com/office/drawing/2014/main" id="{E232973E-4B5A-DA64-7763-7A0329D1786C}"/>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4" name="TextBox 33">
            <a:extLst>
              <a:ext uri="{FF2B5EF4-FFF2-40B4-BE49-F238E27FC236}">
                <a16:creationId xmlns:a16="http://schemas.microsoft.com/office/drawing/2014/main" id="{EBE3E67B-DA60-0E32-1A0E-F2F61B0394B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sp>
        <p:nvSpPr>
          <p:cNvPr id="4" name="TextBox 3">
            <a:extLst>
              <a:ext uri="{FF2B5EF4-FFF2-40B4-BE49-F238E27FC236}">
                <a16:creationId xmlns:a16="http://schemas.microsoft.com/office/drawing/2014/main" id="{94E6437C-9276-4174-B736-BF1F8A25CD1A}"/>
              </a:ext>
            </a:extLst>
          </p:cNvPr>
          <p:cNvSpPr txBox="1"/>
          <p:nvPr/>
        </p:nvSpPr>
        <p:spPr>
          <a:xfrm rot="5400000">
            <a:off x="10291445" y="118745"/>
            <a:ext cx="606425" cy="369570"/>
          </a:xfrm>
          <a:prstGeom prst="rect">
            <a:avLst/>
          </a:prstGeom>
          <a:noFill/>
        </p:spPr>
        <p:txBody>
          <a:bodyPr wrap="none" rtlCol="0">
            <a:spAutoFit/>
          </a:bodyPr>
          <a:lstStyle/>
          <a:p>
            <a:r>
              <a:rPr lang="en-US" altLang="ko-KR" dirty="0"/>
              <a:t>Play</a:t>
            </a:r>
            <a:endParaRPr lang="ko-KR" altLang="en-US" dirty="0"/>
          </a:p>
        </p:txBody>
      </p:sp>
      <p:grpSp>
        <p:nvGrpSpPr>
          <p:cNvPr id="19" name="그룹 18"/>
          <p:cNvGrpSpPr/>
          <p:nvPr/>
        </p:nvGrpSpPr>
        <p:grpSpPr>
          <a:xfrm>
            <a:off x="554355" y="498475"/>
            <a:ext cx="5509260" cy="837565"/>
            <a:chOff x="554355" y="498475"/>
            <a:chExt cx="5509260" cy="837565"/>
          </a:xfrm>
        </p:grpSpPr>
        <p:sp>
          <p:nvSpPr>
            <p:cNvPr id="20" name="TextBox 19"/>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a:t>
              </a:r>
            </a:p>
          </p:txBody>
        </p:sp>
      </p:gr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307975"/>
            <a:ext cx="5923915" cy="163957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70" y="2629535"/>
            <a:ext cx="6736080" cy="38290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144145" y="1860550"/>
            <a:ext cx="3322320" cy="3408680"/>
            <a:chOff x="144145" y="1860550"/>
            <a:chExt cx="3322320" cy="3408680"/>
          </a:xfrm>
        </p:grpSpPr>
        <p:grpSp>
          <p:nvGrpSpPr>
            <p:cNvPr id="5" name="그룹 4"/>
            <p:cNvGrpSpPr/>
            <p:nvPr/>
          </p:nvGrpSpPr>
          <p:grpSpPr>
            <a:xfrm>
              <a:off x="220980" y="1860550"/>
              <a:ext cx="3208020" cy="3408680"/>
              <a:chOff x="220980" y="1860550"/>
              <a:chExt cx="3208020" cy="3408680"/>
            </a:xfrm>
          </p:grpSpPr>
          <p:sp>
            <p:nvSpPr>
              <p:cNvPr id="24" name="직사각형 23"/>
              <p:cNvSpPr/>
              <p:nvPr/>
            </p:nvSpPr>
            <p:spPr>
              <a:xfrm>
                <a:off x="220980" y="2907665"/>
                <a:ext cx="3208020" cy="2361565"/>
              </a:xfrm>
              <a:prstGeom prst="rect">
                <a:avLst/>
              </a:prstGeom>
              <a:solidFill>
                <a:srgbClr val="A9C8FF"/>
              </a:solidFill>
              <a:ln>
                <a:solidFill>
                  <a:srgbClr val="A9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75920" y="1860550"/>
                <a:ext cx="2859405" cy="294640"/>
              </a:xfrm>
              <a:prstGeom prst="rect">
                <a:avLst/>
              </a:prstGeom>
              <a:noFill/>
            </p:spPr>
            <p:txBody>
              <a:bodyPr wrap="square" rtlCol="0">
                <a:spAutoFit/>
              </a:bodyPr>
              <a:lstStyle/>
              <a:p>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7" name="직사각형 6"/>
            <p:cNvSpPr/>
            <p:nvPr/>
          </p:nvSpPr>
          <p:spPr>
            <a:xfrm>
              <a:off x="144145" y="3164205"/>
              <a:ext cx="3322320" cy="1816100"/>
            </a:xfrm>
            <a:prstGeom prst="rect">
              <a:avLst/>
            </a:prstGeom>
          </p:spPr>
          <p:txBody>
            <a:bodyPr wrap="square">
              <a:spAutoFit/>
            </a:bodyPr>
            <a:lstStyle/>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비동기</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방식으로 회원일 때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쓰고 수정</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삭제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할 수 있는 기능입니다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총 합 과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총 합을 구해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평균을 구현하였습니다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또한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삭제할 때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play total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반영하여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평균을 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Tree>
    <p:extLst>
      <p:ext uri="{BB962C8B-B14F-4D97-AF65-F5344CB8AC3E}">
        <p14:creationId xmlns:p14="http://schemas.microsoft.com/office/powerpoint/2010/main" val="101811051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0" y="0"/>
            <a:ext cx="11139170"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직사각형 1">
            <a:extLst>
              <a:ext uri="{FF2B5EF4-FFF2-40B4-BE49-F238E27FC236}">
                <a16:creationId xmlns:a16="http://schemas.microsoft.com/office/drawing/2014/main" id="{ECDA0297-F6CE-6E9B-3869-A08B578C0222}"/>
              </a:ext>
            </a:extLst>
          </p:cNvPr>
          <p:cNvSpPr/>
          <p:nvPr/>
        </p:nvSpPr>
        <p:spPr>
          <a:xfrm>
            <a:off x="0" y="0"/>
            <a:ext cx="1078801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3" name="TextBox 32">
            <a:extLst>
              <a:ext uri="{FF2B5EF4-FFF2-40B4-BE49-F238E27FC236}">
                <a16:creationId xmlns:a16="http://schemas.microsoft.com/office/drawing/2014/main" id="{E232973E-4B5A-DA64-7763-7A0329D1786C}"/>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4" name="TextBox 33">
            <a:extLst>
              <a:ext uri="{FF2B5EF4-FFF2-40B4-BE49-F238E27FC236}">
                <a16:creationId xmlns:a16="http://schemas.microsoft.com/office/drawing/2014/main" id="{EBE3E67B-DA60-0E32-1A0E-F2F61B0394B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36" name="TextBox 35">
            <a:extLst>
              <a:ext uri="{FF2B5EF4-FFF2-40B4-BE49-F238E27FC236}">
                <a16:creationId xmlns:a16="http://schemas.microsoft.com/office/drawing/2014/main" id="{5716B4C5-9F7C-CC9F-154C-350E04A5169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37" name="TextBox 36">
            <a:extLst>
              <a:ext uri="{FF2B5EF4-FFF2-40B4-BE49-F238E27FC236}">
                <a16:creationId xmlns:a16="http://schemas.microsoft.com/office/drawing/2014/main" id="{CCEE3B5A-6C02-FC8F-AD8C-A1C9662228CA}"/>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sp>
        <p:nvSpPr>
          <p:cNvPr id="4" name="TextBox 3">
            <a:extLst>
              <a:ext uri="{FF2B5EF4-FFF2-40B4-BE49-F238E27FC236}">
                <a16:creationId xmlns:a16="http://schemas.microsoft.com/office/drawing/2014/main" id="{94E6437C-9276-4174-B736-BF1F8A25CD1A}"/>
              </a:ext>
            </a:extLst>
          </p:cNvPr>
          <p:cNvSpPr txBox="1"/>
          <p:nvPr/>
        </p:nvSpPr>
        <p:spPr>
          <a:xfrm rot="5400000">
            <a:off x="10291445" y="118745"/>
            <a:ext cx="606425" cy="369570"/>
          </a:xfrm>
          <a:prstGeom prst="rect">
            <a:avLst/>
          </a:prstGeom>
          <a:noFill/>
        </p:spPr>
        <p:txBody>
          <a:bodyPr wrap="none" rtlCol="0">
            <a:spAutoFit/>
          </a:bodyPr>
          <a:lstStyle/>
          <a:p>
            <a:r>
              <a:rPr lang="en-US" altLang="ko-KR" dirty="0"/>
              <a:t>Play</a:t>
            </a:r>
            <a:endParaRPr lang="ko-KR" altLang="en-US" dirty="0"/>
          </a:p>
        </p:txBody>
      </p:sp>
      <p:grpSp>
        <p:nvGrpSpPr>
          <p:cNvPr id="19" name="그룹 18"/>
          <p:cNvGrpSpPr/>
          <p:nvPr/>
        </p:nvGrpSpPr>
        <p:grpSpPr>
          <a:xfrm>
            <a:off x="554355" y="498475"/>
            <a:ext cx="5509260" cy="837565"/>
            <a:chOff x="554355" y="498475"/>
            <a:chExt cx="5509260" cy="837565"/>
          </a:xfrm>
        </p:grpSpPr>
        <p:sp>
          <p:nvSpPr>
            <p:cNvPr id="20" name="TextBox 19"/>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a:t>
              </a:r>
            </a:p>
          </p:txBody>
        </p:sp>
      </p:gr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465" y="194945"/>
            <a:ext cx="4954905" cy="212979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465" y="2464435"/>
            <a:ext cx="4954905" cy="220154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465" y="4826000"/>
            <a:ext cx="4954905" cy="188785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그룹 23"/>
          <p:cNvGrpSpPr/>
          <p:nvPr/>
        </p:nvGrpSpPr>
        <p:grpSpPr>
          <a:xfrm>
            <a:off x="694055" y="2980690"/>
            <a:ext cx="3208020" cy="2038985"/>
            <a:chOff x="694055" y="2980690"/>
            <a:chExt cx="3208020" cy="2038985"/>
          </a:xfrm>
        </p:grpSpPr>
        <p:sp>
          <p:nvSpPr>
            <p:cNvPr id="26" name="직사각형 25"/>
            <p:cNvSpPr/>
            <p:nvPr/>
          </p:nvSpPr>
          <p:spPr>
            <a:xfrm>
              <a:off x="694055" y="2980690"/>
              <a:ext cx="3208020" cy="2038985"/>
            </a:xfrm>
            <a:prstGeom prst="rect">
              <a:avLst/>
            </a:prstGeom>
            <a:solidFill>
              <a:srgbClr val="A9C8FF"/>
            </a:solidFill>
            <a:ln>
              <a:solidFill>
                <a:srgbClr val="A9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848995" y="3126740"/>
              <a:ext cx="2859405" cy="254000"/>
            </a:xfrm>
            <a:prstGeom prst="rect">
              <a:avLst/>
            </a:prstGeom>
            <a:noFill/>
          </p:spPr>
          <p:txBody>
            <a:bodyPr wrap="square" rtlCol="0">
              <a:spAutoFit/>
            </a:bodyPr>
            <a:lstStyle/>
            <a:p>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5" name="직사각형 24"/>
          <p:cNvSpPr/>
          <p:nvPr/>
        </p:nvSpPr>
        <p:spPr>
          <a:xfrm>
            <a:off x="617855" y="3260090"/>
            <a:ext cx="3322320" cy="1523365"/>
          </a:xfrm>
          <a:prstGeom prst="rect">
            <a:avLst/>
          </a:prstGeom>
        </p:spPr>
        <p:txBody>
          <a:bodyPr wrap="square">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메인 페이지에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야외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실내를 나눠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 이상인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별점이</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높은 순으로 정렬하여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사용자에게 보여줍니다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별점이</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같은 경우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댓글이</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많은 순으로 정렬이 됩니다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Tree>
    <p:extLst>
      <p:ext uri="{BB962C8B-B14F-4D97-AF65-F5344CB8AC3E}">
        <p14:creationId xmlns:p14="http://schemas.microsoft.com/office/powerpoint/2010/main" val="177439527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8890" y="0"/>
            <a:ext cx="11139170" cy="6870065"/>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2" name="TextBox 1">
            <a:extLst>
              <a:ext uri="{FF2B5EF4-FFF2-40B4-BE49-F238E27FC236}">
                <a16:creationId xmlns:a16="http://schemas.microsoft.com/office/drawing/2014/main" id="{C7311702-7779-3971-A8B7-7D257DF11FA1}"/>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sp>
        <p:nvSpPr>
          <p:cNvPr id="22" name="직사각형 21">
            <a:extLst>
              <a:ext uri="{FF2B5EF4-FFF2-40B4-BE49-F238E27FC236}">
                <a16:creationId xmlns:a16="http://schemas.microsoft.com/office/drawing/2014/main" id="{ECDA0297-F6CE-6E9B-3869-A08B578C0222}"/>
              </a:ext>
            </a:extLst>
          </p:cNvPr>
          <p:cNvSpPr/>
          <p:nvPr/>
        </p:nvSpPr>
        <p:spPr>
          <a:xfrm>
            <a:off x="-8890" y="0"/>
            <a:ext cx="10796905" cy="688213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p:cNvGrpSpPr/>
          <p:nvPr/>
        </p:nvGrpSpPr>
        <p:grpSpPr>
          <a:xfrm>
            <a:off x="554355" y="498475"/>
            <a:ext cx="5509260" cy="837565"/>
            <a:chOff x="554355" y="498475"/>
            <a:chExt cx="5509260" cy="837565"/>
          </a:xfrm>
        </p:grpSpPr>
        <p:sp>
          <p:nvSpPr>
            <p:cNvPr id="16" name="TextBox 15"/>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7" name="TextBox 16"/>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Random</a:t>
              </a:r>
            </a:p>
          </p:txBody>
        </p:sp>
      </p:grpSp>
      <p:sp>
        <p:nvSpPr>
          <p:cNvPr id="6" name="직사각형 5"/>
          <p:cNvSpPr/>
          <p:nvPr/>
        </p:nvSpPr>
        <p:spPr>
          <a:xfrm>
            <a:off x="554355" y="4057015"/>
            <a:ext cx="3919855" cy="1464945"/>
          </a:xfrm>
          <a:prstGeom prst="rect">
            <a:avLst/>
          </a:prstGeom>
          <a:solidFill>
            <a:srgbClr val="A9C8FF"/>
          </a:solidFill>
          <a:ln>
            <a:solidFill>
              <a:srgbClr val="A9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816610" y="4312285"/>
            <a:ext cx="3338195" cy="954405"/>
          </a:xfrm>
          <a:prstGeom prst="rect">
            <a:avLst/>
          </a:prstGeom>
          <a:noFill/>
        </p:spPr>
        <p:txBody>
          <a:bodyPr wrap="square" rtlCol="0">
            <a:spAutoFit/>
          </a:bodyPr>
          <a:lstStyle/>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비동기</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방식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PlayLIST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검색을 위한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SQL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쿼리문의 일부입니다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카테고리별로</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검색 기능을 위해서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list.contains</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메서드를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사용했습니다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555" y="3251835"/>
            <a:ext cx="5448935" cy="33953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615" y="221615"/>
            <a:ext cx="3655695" cy="2869565"/>
          </a:xfrm>
          <a:prstGeom prst="rect">
            <a:avLst/>
          </a:prstGeom>
          <a:noFill/>
          <a:extLst>
            <a:ext uri="{909E8E84-426E-40DD-AFC4-6F175D3DCCD1}">
              <a14:hiddenFill xmlns:a14="http://schemas.microsoft.com/office/drawing/2010/main">
                <a:solidFill>
                  <a:srgbClr val="FFFFFF"/>
                </a:solidFill>
              </a14:hiddenFill>
            </a:ext>
          </a:extLst>
        </p:spPr>
      </p:pic>
      <p:sp>
        <p:nvSpPr>
          <p:cNvPr id="24" name="모서리가 둥근 직사각형 23"/>
          <p:cNvSpPr/>
          <p:nvPr/>
        </p:nvSpPr>
        <p:spPr>
          <a:xfrm>
            <a:off x="8244205" y="3568700"/>
            <a:ext cx="696595" cy="2222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6537960" y="3385185"/>
            <a:ext cx="696595" cy="2222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7359650" y="3968115"/>
            <a:ext cx="696595" cy="2997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27418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0" y="0"/>
            <a:ext cx="11139170"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2" name="TextBox 1">
            <a:extLst>
              <a:ext uri="{FF2B5EF4-FFF2-40B4-BE49-F238E27FC236}">
                <a16:creationId xmlns:a16="http://schemas.microsoft.com/office/drawing/2014/main" id="{C7311702-7779-3971-A8B7-7D257DF11FA1}"/>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14" name="그룹 13"/>
          <p:cNvGrpSpPr/>
          <p:nvPr/>
        </p:nvGrpSpPr>
        <p:grpSpPr>
          <a:xfrm>
            <a:off x="554355" y="498475"/>
            <a:ext cx="5509260" cy="837565"/>
            <a:chOff x="554355" y="498475"/>
            <a:chExt cx="5509260" cy="837565"/>
          </a:xfrm>
        </p:grpSpPr>
        <p:sp>
          <p:nvSpPr>
            <p:cNvPr id="16" name="TextBox 15"/>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7" name="TextBox 16"/>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Random</a:t>
              </a:r>
            </a:p>
          </p:txBody>
        </p:sp>
      </p:gr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580" y="2063115"/>
            <a:ext cx="1769110" cy="250698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0" y="2064385"/>
            <a:ext cx="327660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580" y="4867275"/>
            <a:ext cx="5755005" cy="16764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554355" y="2663190"/>
            <a:ext cx="3919855" cy="2494915"/>
          </a:xfrm>
          <a:prstGeom prst="rect">
            <a:avLst/>
          </a:prstGeom>
          <a:solidFill>
            <a:srgbClr val="E6FFFD"/>
          </a:solidFill>
          <a:ln>
            <a:solidFill>
              <a:srgbClr val="E6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816610" y="2918460"/>
            <a:ext cx="3338195" cy="2031365"/>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날씨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통해서 얻은 정보를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바탕으로 미세먼지와 온도에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따라서 날씨 소개 안내 글이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상황에 맞게 변하게 구현하였습니다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Footer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파일에 있는 정보로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position: absolute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주어 화면 상단에 위치하도록 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19" name="모서리가 둥근 직사각형 18"/>
          <p:cNvSpPr/>
          <p:nvPr/>
        </p:nvSpPr>
        <p:spPr>
          <a:xfrm>
            <a:off x="5336540" y="4018280"/>
            <a:ext cx="922020" cy="2190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092570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51ED493-52E9-5C56-0681-84E23CEB88E7}"/>
              </a:ext>
            </a:extLst>
          </p:cNvPr>
          <p:cNvSpPr/>
          <p:nvPr/>
        </p:nvSpPr>
        <p:spPr>
          <a:xfrm>
            <a:off x="0" y="0"/>
            <a:ext cx="11139170"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11139170" y="0"/>
            <a:ext cx="35115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2" name="TextBox 1">
            <a:extLst>
              <a:ext uri="{FF2B5EF4-FFF2-40B4-BE49-F238E27FC236}">
                <a16:creationId xmlns:a16="http://schemas.microsoft.com/office/drawing/2014/main" id="{C7311702-7779-3971-A8B7-7D257DF11FA1}"/>
              </a:ext>
            </a:extLst>
          </p:cNvPr>
          <p:cNvSpPr txBox="1"/>
          <p:nvPr/>
        </p:nvSpPr>
        <p:spPr>
          <a:xfrm rot="5400000">
            <a:off x="10431145" y="345440"/>
            <a:ext cx="1059815" cy="369570"/>
          </a:xfrm>
          <a:prstGeom prst="rect">
            <a:avLst/>
          </a:prstGeom>
          <a:noFill/>
        </p:spPr>
        <p:txBody>
          <a:bodyPr wrap="none" rtlCol="0">
            <a:spAutoFit/>
          </a:bodyPr>
          <a:lstStyle/>
          <a:p>
            <a:r>
              <a:rPr lang="en-US" altLang="ko-KR" dirty="0"/>
              <a:t>Random</a:t>
            </a:r>
            <a:endParaRPr lang="ko-KR" altLang="en-US"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14" name="그룹 13"/>
          <p:cNvGrpSpPr/>
          <p:nvPr/>
        </p:nvGrpSpPr>
        <p:grpSpPr>
          <a:xfrm>
            <a:off x="554355" y="498475"/>
            <a:ext cx="5509260" cy="837565"/>
            <a:chOff x="554355" y="498475"/>
            <a:chExt cx="5509260" cy="837565"/>
          </a:xfrm>
        </p:grpSpPr>
        <p:sp>
          <p:nvSpPr>
            <p:cNvPr id="16" name="TextBox 15"/>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7" name="TextBox 16"/>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Random</a:t>
              </a:r>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315" y="2852420"/>
            <a:ext cx="3674110" cy="201676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845" y="4938395"/>
            <a:ext cx="7467600" cy="16827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645" y="205105"/>
            <a:ext cx="3674110" cy="2560955"/>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p:cNvSpPr/>
          <p:nvPr/>
        </p:nvSpPr>
        <p:spPr>
          <a:xfrm>
            <a:off x="554355" y="3287395"/>
            <a:ext cx="3919855" cy="1343025"/>
          </a:xfrm>
          <a:prstGeom prst="rect">
            <a:avLst/>
          </a:prstGeom>
          <a:solidFill>
            <a:srgbClr val="E6FFFD"/>
          </a:solidFill>
          <a:ln>
            <a:solidFill>
              <a:srgbClr val="E6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845185" y="3598545"/>
            <a:ext cx="3338195" cy="738505"/>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날씨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통해서 얻은 정보를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바탕으로 미세먼지에 따라서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실외</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실내를 추천하게 구현했습니다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Tree>
    <p:extLst>
      <p:ext uri="{BB962C8B-B14F-4D97-AF65-F5344CB8AC3E}">
        <p14:creationId xmlns:p14="http://schemas.microsoft.com/office/powerpoint/2010/main" val="15935174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540385" y="498475"/>
            <a:ext cx="2508885" cy="837565"/>
            <a:chOff x="540385" y="498475"/>
            <a:chExt cx="2508885" cy="837565"/>
          </a:xfrm>
        </p:grpSpPr>
        <p:sp>
          <p:nvSpPr>
            <p:cNvPr id="15" name="TextBox 14"/>
            <p:cNvSpPr txBox="1"/>
            <p:nvPr/>
          </p:nvSpPr>
          <p:spPr>
            <a:xfrm>
              <a:off x="540385" y="49847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Module</a:t>
              </a:r>
            </a:p>
          </p:txBody>
        </p:sp>
        <p:sp>
          <p:nvSpPr>
            <p:cNvPr id="16" name="TextBox 15"/>
            <p:cNvSpPr txBox="1"/>
            <p:nvPr/>
          </p:nvSpPr>
          <p:spPr>
            <a:xfrm>
              <a:off x="60261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모듈구성</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42" name="타원 41"/>
          <p:cNvSpPr/>
          <p:nvPr/>
        </p:nvSpPr>
        <p:spPr>
          <a:xfrm>
            <a:off x="59372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62635" y="2581275"/>
            <a:ext cx="1857375" cy="369570"/>
          </a:xfrm>
          <a:prstGeom prst="rect">
            <a:avLst/>
          </a:prstGeom>
          <a:noFill/>
        </p:spPr>
        <p:txBody>
          <a:bodyPr wrap="square" rtlCol="0">
            <a:spAutoFit/>
          </a:bodyPr>
          <a:lstStyle/>
          <a:p>
            <a:pPr algn="ctr"/>
            <a:r>
              <a:rPr lang="en-US" altLang="ko-KR" dirty="0"/>
              <a:t>Community</a:t>
            </a:r>
          </a:p>
        </p:txBody>
      </p:sp>
      <p:sp>
        <p:nvSpPr>
          <p:cNvPr id="44" name="타원 43"/>
          <p:cNvSpPr/>
          <p:nvPr/>
        </p:nvSpPr>
        <p:spPr>
          <a:xfrm>
            <a:off x="433768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직선 연결선 44"/>
          <p:cNvCxnSpPr>
            <a:stCxn id="42" idx="4"/>
          </p:cNvCxnSpPr>
          <p:nvPr/>
        </p:nvCxnSpPr>
        <p:spPr>
          <a:xfrm flipH="1">
            <a:off x="169100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14265" y="2581275"/>
            <a:ext cx="1041400" cy="369570"/>
          </a:xfrm>
          <a:prstGeom prst="rect">
            <a:avLst/>
          </a:prstGeom>
          <a:noFill/>
        </p:spPr>
        <p:txBody>
          <a:bodyPr wrap="square" rtlCol="0">
            <a:spAutoFit/>
          </a:bodyPr>
          <a:lstStyle/>
          <a:p>
            <a:pPr algn="ctr"/>
            <a:r>
              <a:rPr lang="en-US" altLang="ko-KR" dirty="0"/>
              <a:t>Q&amp;A</a:t>
            </a:r>
          </a:p>
        </p:txBody>
      </p:sp>
      <p:cxnSp>
        <p:nvCxnSpPr>
          <p:cNvPr id="47" name="직선 연결선 46"/>
          <p:cNvCxnSpPr/>
          <p:nvPr/>
        </p:nvCxnSpPr>
        <p:spPr>
          <a:xfrm flipH="1">
            <a:off x="543496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55465" y="4580890"/>
            <a:ext cx="2183765" cy="1508125"/>
          </a:xfrm>
          <a:prstGeom prst="rect">
            <a:avLst/>
          </a:prstGeom>
          <a:noFill/>
        </p:spPr>
        <p:txBody>
          <a:bodyPr wrap="square" rtlCol="0">
            <a:spAutoFit/>
          </a:bodyPr>
          <a:lstStyle/>
          <a:p>
            <a:pPr algn="ctr"/>
            <a:r>
              <a:rPr lang="en-US" altLang="ko-KR" b="1" dirty="0">
                <a:solidFill>
                  <a:srgbClr val="C00000"/>
                </a:solidFill>
              </a:rPr>
              <a:t>Q&amp;A</a:t>
            </a:r>
          </a:p>
          <a:p>
            <a:pPr algn="ctr"/>
            <a:endParaRPr lang="en-US" altLang="ko-KR" b="1" dirty="0">
              <a:solidFill>
                <a:srgbClr val="FF0000"/>
              </a:solidFill>
            </a:endParaRPr>
          </a:p>
          <a:p>
            <a:pPr algn="ctr"/>
            <a:r>
              <a:rPr lang="en-US" altLang="ko-KR" sz="1400" dirty="0">
                <a:solidFill>
                  <a:schemeClr val="bg2">
                    <a:lumMod val="25000"/>
                  </a:schemeClr>
                </a:solidFill>
              </a:rPr>
              <a:t>CRUD</a:t>
            </a:r>
          </a:p>
          <a:p>
            <a:pPr algn="ctr"/>
            <a:r>
              <a:rPr lang="en-US" altLang="ko-KR" sz="1400" dirty="0">
                <a:solidFill>
                  <a:schemeClr val="bg2">
                    <a:lumMod val="25000"/>
                  </a:schemeClr>
                </a:solidFill>
              </a:rPr>
              <a:t>FAQ</a:t>
            </a:r>
            <a:endParaRPr lang="ko-KR" altLang="en-US" sz="1400" dirty="0">
              <a:solidFill>
                <a:schemeClr val="bg2">
                  <a:lumMod val="25000"/>
                </a:schemeClr>
              </a:solidFill>
            </a:endParaRPr>
          </a:p>
          <a:p>
            <a:pPr algn="ctr"/>
            <a:r>
              <a:rPr lang="ko-KR" altLang="en-US" sz="1400" dirty="0">
                <a:solidFill>
                  <a:schemeClr val="bg2">
                    <a:lumMod val="25000"/>
                  </a:schemeClr>
                </a:solidFill>
              </a:rPr>
              <a:t>신고 관리</a:t>
            </a:r>
          </a:p>
          <a:p>
            <a:pPr algn="ctr"/>
            <a:r>
              <a:rPr lang="ko-KR" altLang="en-US" sz="1400" dirty="0">
                <a:solidFill>
                  <a:schemeClr val="bg2">
                    <a:lumMod val="25000"/>
                  </a:schemeClr>
                </a:solidFill>
              </a:rPr>
              <a:t>비회원 기능</a:t>
            </a:r>
          </a:p>
        </p:txBody>
      </p:sp>
      <p:sp>
        <p:nvSpPr>
          <p:cNvPr id="54" name="타원 53"/>
          <p:cNvSpPr/>
          <p:nvPr/>
        </p:nvSpPr>
        <p:spPr>
          <a:xfrm>
            <a:off x="7947025" y="1704340"/>
            <a:ext cx="2194560" cy="212344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8115935" y="2581275"/>
            <a:ext cx="1857375" cy="369570"/>
          </a:xfrm>
          <a:prstGeom prst="rect">
            <a:avLst/>
          </a:prstGeom>
          <a:noFill/>
        </p:spPr>
        <p:txBody>
          <a:bodyPr wrap="square" rtlCol="0">
            <a:spAutoFit/>
          </a:bodyPr>
          <a:lstStyle/>
          <a:p>
            <a:pPr algn="ctr"/>
            <a:r>
              <a:rPr lang="en-US" altLang="ko-KR" dirty="0"/>
              <a:t>My Page</a:t>
            </a:r>
          </a:p>
        </p:txBody>
      </p:sp>
      <p:cxnSp>
        <p:nvCxnSpPr>
          <p:cNvPr id="56" name="직선 연결선 55"/>
          <p:cNvCxnSpPr>
            <a:stCxn id="54" idx="4"/>
          </p:cNvCxnSpPr>
          <p:nvPr/>
        </p:nvCxnSpPr>
        <p:spPr>
          <a:xfrm flipH="1">
            <a:off x="9044305" y="3827780"/>
            <a:ext cx="0" cy="75311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93725" y="4580890"/>
            <a:ext cx="2183765" cy="1723390"/>
          </a:xfrm>
          <a:prstGeom prst="rect">
            <a:avLst/>
          </a:prstGeom>
          <a:noFill/>
        </p:spPr>
        <p:txBody>
          <a:bodyPr wrap="square" rtlCol="0">
            <a:spAutoFit/>
          </a:bodyPr>
          <a:lstStyle/>
          <a:p>
            <a:pPr algn="ctr"/>
            <a:r>
              <a:rPr lang="en-US" altLang="ko-KR" b="1" dirty="0">
                <a:solidFill>
                  <a:srgbClr val="C00000"/>
                </a:solidFill>
              </a:rPr>
              <a:t>Community</a:t>
            </a:r>
          </a:p>
          <a:p>
            <a:pPr algn="ctr"/>
            <a:endParaRPr lang="en-US" altLang="ko-KR" b="1" dirty="0">
              <a:solidFill>
                <a:srgbClr val="FF0000"/>
              </a:solidFill>
            </a:endParaRPr>
          </a:p>
          <a:p>
            <a:pPr algn="ctr"/>
            <a:r>
              <a:rPr lang="en-US" altLang="ko-KR" sz="1400" dirty="0">
                <a:solidFill>
                  <a:schemeClr val="bg2">
                    <a:lumMod val="25000"/>
                  </a:schemeClr>
                </a:solidFill>
              </a:rPr>
              <a:t>CRUD</a:t>
            </a:r>
          </a:p>
          <a:p>
            <a:pPr algn="ctr"/>
            <a:r>
              <a:rPr lang="ko-KR" altLang="en-US" sz="1400" dirty="0">
                <a:solidFill>
                  <a:schemeClr val="bg2">
                    <a:lumMod val="25000"/>
                  </a:schemeClr>
                </a:solidFill>
              </a:rPr>
              <a:t>실시간 베스트 </a:t>
            </a:r>
          </a:p>
          <a:p>
            <a:pPr algn="ctr"/>
            <a:r>
              <a:rPr lang="ko-KR" altLang="en-US" sz="1400" dirty="0" err="1">
                <a:solidFill>
                  <a:schemeClr val="bg2">
                    <a:lumMod val="25000"/>
                  </a:schemeClr>
                </a:solidFill>
              </a:rPr>
              <a:t>댓글</a:t>
            </a:r>
            <a:r>
              <a:rPr lang="ko-KR" altLang="en-US" sz="1400" dirty="0">
                <a:solidFill>
                  <a:schemeClr val="bg2">
                    <a:lumMod val="25000"/>
                  </a:schemeClr>
                </a:solidFill>
              </a:rPr>
              <a:t> 관리</a:t>
            </a:r>
          </a:p>
          <a:p>
            <a:pPr algn="ctr"/>
            <a:r>
              <a:rPr lang="ko-KR" altLang="en-US" sz="1400" dirty="0">
                <a:solidFill>
                  <a:schemeClr val="bg2">
                    <a:lumMod val="25000"/>
                  </a:schemeClr>
                </a:solidFill>
              </a:rPr>
              <a:t>추천 관리</a:t>
            </a:r>
          </a:p>
          <a:p>
            <a:pPr algn="ctr"/>
            <a:r>
              <a:rPr lang="en-US" altLang="ko-KR" sz="1400" dirty="0">
                <a:solidFill>
                  <a:schemeClr val="bg2">
                    <a:lumMod val="25000"/>
                  </a:schemeClr>
                </a:solidFill>
              </a:rPr>
              <a:t>URL </a:t>
            </a:r>
            <a:r>
              <a:rPr lang="ko-KR" altLang="en-US" sz="1400" dirty="0">
                <a:solidFill>
                  <a:schemeClr val="bg2">
                    <a:lumMod val="25000"/>
                  </a:schemeClr>
                </a:solidFill>
              </a:rPr>
              <a:t>복사</a:t>
            </a:r>
          </a:p>
        </p:txBody>
      </p:sp>
      <p:sp>
        <p:nvSpPr>
          <p:cNvPr id="33" name="TextBox 32"/>
          <p:cNvSpPr txBox="1"/>
          <p:nvPr/>
        </p:nvSpPr>
        <p:spPr>
          <a:xfrm>
            <a:off x="7957820" y="4580890"/>
            <a:ext cx="2183765" cy="1939290"/>
          </a:xfrm>
          <a:prstGeom prst="rect">
            <a:avLst/>
          </a:prstGeom>
          <a:noFill/>
        </p:spPr>
        <p:txBody>
          <a:bodyPr wrap="square" rtlCol="0">
            <a:spAutoFit/>
          </a:bodyPr>
          <a:lstStyle/>
          <a:p>
            <a:pPr algn="ctr"/>
            <a:r>
              <a:rPr lang="en-US" altLang="ko-KR" b="1" dirty="0">
                <a:solidFill>
                  <a:srgbClr val="C00000"/>
                </a:solidFill>
              </a:rPr>
              <a:t>My Page</a:t>
            </a:r>
          </a:p>
          <a:p>
            <a:pPr algn="ctr"/>
            <a:endParaRPr lang="en-US" altLang="ko-KR" b="1" dirty="0">
              <a:solidFill>
                <a:srgbClr val="FF0000"/>
              </a:solidFill>
            </a:endParaRPr>
          </a:p>
          <a:p>
            <a:pPr algn="ctr"/>
            <a:r>
              <a:rPr lang="ko-KR" altLang="en-US" sz="1400" dirty="0">
                <a:solidFill>
                  <a:schemeClr val="bg2">
                    <a:lumMod val="25000"/>
                  </a:schemeClr>
                </a:solidFill>
              </a:rPr>
              <a:t>회원 관리</a:t>
            </a:r>
            <a:endParaRPr lang="en-US" altLang="ko-KR" sz="1400" dirty="0">
              <a:solidFill>
                <a:schemeClr val="bg2">
                  <a:lumMod val="25000"/>
                </a:schemeClr>
              </a:solidFill>
            </a:endParaRPr>
          </a:p>
          <a:p>
            <a:pPr algn="ctr"/>
            <a:r>
              <a:rPr lang="ko-KR" altLang="en-US" sz="1400" dirty="0">
                <a:solidFill>
                  <a:schemeClr val="bg2">
                    <a:lumMod val="25000"/>
                  </a:schemeClr>
                </a:solidFill>
              </a:rPr>
              <a:t>매니저 관리</a:t>
            </a:r>
            <a:endParaRPr lang="en-US" altLang="ko-KR" sz="1400" dirty="0">
              <a:solidFill>
                <a:schemeClr val="bg2">
                  <a:lumMod val="25000"/>
                </a:schemeClr>
              </a:solidFill>
            </a:endParaRPr>
          </a:p>
          <a:p>
            <a:pPr algn="ctr"/>
            <a:r>
              <a:rPr lang="ko-KR" altLang="en-US" sz="1400" dirty="0">
                <a:solidFill>
                  <a:schemeClr val="bg2">
                    <a:lumMod val="25000"/>
                  </a:schemeClr>
                </a:solidFill>
              </a:rPr>
              <a:t>신고 회원 계정 관리</a:t>
            </a:r>
            <a:endParaRPr lang="en-US" altLang="ko-KR" sz="1400" dirty="0">
              <a:solidFill>
                <a:schemeClr val="bg2">
                  <a:lumMod val="25000"/>
                </a:schemeClr>
              </a:solidFill>
            </a:endParaRPr>
          </a:p>
          <a:p>
            <a:pPr algn="ctr"/>
            <a:r>
              <a:rPr lang="ko-KR" altLang="en-US" sz="1400" dirty="0">
                <a:solidFill>
                  <a:schemeClr val="bg2">
                    <a:lumMod val="25000"/>
                  </a:schemeClr>
                </a:solidFill>
              </a:rPr>
              <a:t>카카오 로그인</a:t>
            </a:r>
            <a:endParaRPr lang="en-US" altLang="ko-KR" sz="1400" dirty="0">
              <a:solidFill>
                <a:schemeClr val="bg2">
                  <a:lumMod val="25000"/>
                </a:schemeClr>
              </a:solidFill>
            </a:endParaRPr>
          </a:p>
          <a:p>
            <a:pPr algn="ctr"/>
            <a:r>
              <a:rPr lang="ko-KR" altLang="en-US" sz="1400" dirty="0">
                <a:solidFill>
                  <a:schemeClr val="bg2">
                    <a:lumMod val="25000"/>
                  </a:schemeClr>
                </a:solidFill>
              </a:rPr>
              <a:t>유저 정보 조회</a:t>
            </a:r>
            <a:endParaRPr lang="en-US" altLang="ko-KR" sz="1400" dirty="0">
              <a:solidFill>
                <a:schemeClr val="bg2">
                  <a:lumMod val="25000"/>
                </a:schemeClr>
              </a:solidFill>
            </a:endParaRPr>
          </a:p>
          <a:p>
            <a:pPr algn="ctr"/>
            <a:endParaRPr lang="ko-KR" altLang="en-US" sz="1400" dirty="0">
              <a:solidFill>
                <a:schemeClr val="bg2">
                  <a:lumMod val="25000"/>
                </a:schemeClr>
              </a:solidFill>
            </a:endParaRPr>
          </a:p>
        </p:txBody>
      </p:sp>
      <p:sp>
        <p:nvSpPr>
          <p:cNvPr id="34" name="직사각형 33">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TextBox 3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40" name="TextBox 3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41" name="TextBox 4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57" name="TextBox 56">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58" name="TextBox 57">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59" name="TextBox 58">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407600023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0" y="-24130"/>
            <a:ext cx="1149032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10" name="그룹 9"/>
          <p:cNvGrpSpPr/>
          <p:nvPr/>
        </p:nvGrpSpPr>
        <p:grpSpPr>
          <a:xfrm>
            <a:off x="554355" y="498475"/>
            <a:ext cx="5509260" cy="837565"/>
            <a:chOff x="554355" y="498475"/>
            <a:chExt cx="5509260" cy="837565"/>
          </a:xfrm>
        </p:grpSpPr>
        <p:sp>
          <p:nvSpPr>
            <p:cNvPr id="13" name="TextBox 12"/>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4" name="TextBox 13"/>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Community</a:t>
              </a:r>
            </a:p>
          </p:txBody>
        </p:sp>
      </p:gr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683" y="1336040"/>
            <a:ext cx="3885640" cy="332061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412" y="1336040"/>
            <a:ext cx="4032447" cy="330556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405683" y="4770119"/>
            <a:ext cx="8687176" cy="1979023"/>
          </a:xfrm>
          <a:prstGeom prst="rect">
            <a:avLst/>
          </a:prstGeom>
          <a:solidFill>
            <a:srgbClr val="EAE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작성자가 관리자일 경우</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replyManagerInsert</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rdto</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메서드를 실행합니다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회원일 경우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replyMemberInsert</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rdto</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메서드를 실행합니다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넘겨받은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reply_num</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0</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인 경우 댓글</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1</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인 경우 </a:t>
            </a:r>
            <a:r>
              <a:rPr lang="ko-KR" alt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대댓글로</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구분합니다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Reply_depth</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컬럼에 댓글은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0, </a:t>
            </a:r>
            <a:r>
              <a:rPr lang="ko-KR" alt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대댓글은</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설정합니다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replyCountUpdate</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community_num</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해당 </a:t>
            </a:r>
            <a:r>
              <a:rPr lang="ko-KR" alt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게시글에</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달린 댓글의 개수를 넘겨줍니다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 작성자가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null</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일 경우</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관리자라는 작성자로 보여줍니다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reply_update</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'1000-01-01'</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일 경우</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수정한 적 없는 댓글로 인식하여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reply_regdate</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 날짜를 보여줍니다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댓글이 작성될 때마다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replyCnt</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변수에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을 더해줘서 실시간으로 댓글 개수가 반영되도록 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1026" name="Picture 2" descr="C:\Users\ghdtj\Desktop\KakaoTalk_20230614_1054144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57" y="1879795"/>
            <a:ext cx="2198960" cy="279590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hdtj\Desktop\KakaoTalk_20230614_105853026.png"/>
          <p:cNvPicPr>
            <a:picLocks noChangeAspect="1" noChangeArrowheads="1"/>
          </p:cNvPicPr>
          <p:nvPr/>
        </p:nvPicPr>
        <p:blipFill rotWithShape="1">
          <a:blip r:embed="rId5">
            <a:extLst>
              <a:ext uri="{28A0092B-C50C-407E-A947-70E740481C1C}">
                <a14:useLocalDpi xmlns:a14="http://schemas.microsoft.com/office/drawing/2010/main" val="0"/>
              </a:ext>
            </a:extLst>
          </a:blip>
          <a:srcRect t="6302" b="19825"/>
          <a:stretch/>
        </p:blipFill>
        <p:spPr bwMode="auto">
          <a:xfrm>
            <a:off x="561657" y="1370137"/>
            <a:ext cx="1519692" cy="44069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3C695916-94DC-DFA0-805D-E525828A23EB}"/>
              </a:ext>
            </a:extLst>
          </p:cNvPr>
          <p:cNvSpPr/>
          <p:nvPr/>
        </p:nvSpPr>
        <p:spPr>
          <a:xfrm>
            <a:off x="554355" y="4770120"/>
            <a:ext cx="1851328" cy="1979022"/>
          </a:xfrm>
          <a:prstGeom prst="rect">
            <a:avLst/>
          </a:prstGeom>
          <a:solidFill>
            <a:srgbClr val="EAE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 구분</a:t>
            </a:r>
            <a:endPar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 </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대댓글</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구분</a:t>
            </a:r>
            <a:endPar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실시간 댓글 개수 반영</a:t>
            </a:r>
            <a:endPar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r"/>
            <a:endPar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타원 14">
            <a:extLst>
              <a:ext uri="{FF2B5EF4-FFF2-40B4-BE49-F238E27FC236}">
                <a16:creationId xmlns:a16="http://schemas.microsoft.com/office/drawing/2014/main" id="{B37F2955-08FC-CB1D-1CBF-2BD041A76FD0}"/>
              </a:ext>
            </a:extLst>
          </p:cNvPr>
          <p:cNvSpPr/>
          <p:nvPr/>
        </p:nvSpPr>
        <p:spPr>
          <a:xfrm>
            <a:off x="629291" y="1355090"/>
            <a:ext cx="664845" cy="5005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030567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a:spLocks noGrp="1" noRot="1" noMove="1" noResize="1" noEditPoints="1" noAdjustHandles="1" noChangeArrowheads="1" noChangeShapeType="1"/>
          </p:cNvSpPr>
          <p:nvPr/>
        </p:nvSpPr>
        <p:spPr>
          <a:xfrm>
            <a:off x="0" y="0"/>
            <a:ext cx="1149032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10" name="그룹 9"/>
          <p:cNvGrpSpPr/>
          <p:nvPr/>
        </p:nvGrpSpPr>
        <p:grpSpPr>
          <a:xfrm>
            <a:off x="554355" y="498475"/>
            <a:ext cx="5509260" cy="837565"/>
            <a:chOff x="554355" y="498475"/>
            <a:chExt cx="5509260" cy="837565"/>
          </a:xfrm>
        </p:grpSpPr>
        <p:sp>
          <p:nvSpPr>
            <p:cNvPr id="13" name="TextBox 12"/>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4" name="TextBox 13"/>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Community</a:t>
              </a:r>
            </a:p>
          </p:txBody>
        </p:sp>
      </p:grpSp>
      <p:sp>
        <p:nvSpPr>
          <p:cNvPr id="2" name="직사각형 1"/>
          <p:cNvSpPr/>
          <p:nvPr/>
        </p:nvSpPr>
        <p:spPr>
          <a:xfrm>
            <a:off x="3369385" y="3818013"/>
            <a:ext cx="4195929" cy="2790188"/>
          </a:xfrm>
          <a:prstGeom prst="rect">
            <a:avLst/>
          </a:prstGeom>
          <a:solidFill>
            <a:srgbClr val="EAE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 작성자가 회원인 경우</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관리자인 경우 또는 댓글 작성자와 글 작성자가 같은 경우</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같지 않은 경우를 구분하여</a:t>
            </a: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작성자</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태그를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부착합니다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로그인한 회원이 댓글 작성자일 경우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수정</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삭제</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 쓰기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버튼을 보여줍니다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로그인한 회원이 댓글 작성자가 아닐 경우 </a:t>
            </a:r>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 쓰기만 가능</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관리자가 로그인했을 경우에는 본인이 작성하지 않은 모든 댓글에도 수정</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삭제</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답글 쓰기가 가능합니다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p:txBody>
      </p:sp>
      <p:pic>
        <p:nvPicPr>
          <p:cNvPr id="2050" name="Picture 2" descr="C:\Users\ghdtj\Desktop\KakaoTalk_20230614_110446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431" y="3818013"/>
            <a:ext cx="3321418" cy="27901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ghdtj\Desktop\KakaoTalk_20230614_1105315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385" y="956765"/>
            <a:ext cx="7624464" cy="2788872"/>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a:extLst>
              <a:ext uri="{FF2B5EF4-FFF2-40B4-BE49-F238E27FC236}">
                <a16:creationId xmlns:a16="http://schemas.microsoft.com/office/drawing/2014/main" id="{35A25237-5A3E-9249-824D-8A1CC86D24A0}"/>
              </a:ext>
            </a:extLst>
          </p:cNvPr>
          <p:cNvPicPr>
            <a:picLocks noChangeAspect="1"/>
          </p:cNvPicPr>
          <p:nvPr/>
        </p:nvPicPr>
        <p:blipFill>
          <a:blip r:embed="rId4"/>
          <a:stretch>
            <a:fillRect/>
          </a:stretch>
        </p:blipFill>
        <p:spPr>
          <a:xfrm>
            <a:off x="554355" y="2496763"/>
            <a:ext cx="1595245" cy="1778306"/>
          </a:xfrm>
          <a:prstGeom prst="rect">
            <a:avLst/>
          </a:prstGeom>
        </p:spPr>
      </p:pic>
      <p:pic>
        <p:nvPicPr>
          <p:cNvPr id="16" name="그림 15">
            <a:extLst>
              <a:ext uri="{FF2B5EF4-FFF2-40B4-BE49-F238E27FC236}">
                <a16:creationId xmlns:a16="http://schemas.microsoft.com/office/drawing/2014/main" id="{2FBE7C2E-F7FF-A76D-30AC-74D9A255305A}"/>
              </a:ext>
            </a:extLst>
          </p:cNvPr>
          <p:cNvPicPr>
            <a:picLocks noChangeAspect="1"/>
          </p:cNvPicPr>
          <p:nvPr/>
        </p:nvPicPr>
        <p:blipFill>
          <a:blip r:embed="rId5"/>
          <a:stretch>
            <a:fillRect/>
          </a:stretch>
        </p:blipFill>
        <p:spPr>
          <a:xfrm>
            <a:off x="554354" y="4658938"/>
            <a:ext cx="1595245" cy="839603"/>
          </a:xfrm>
          <a:prstGeom prst="rect">
            <a:avLst/>
          </a:prstGeom>
        </p:spPr>
      </p:pic>
      <p:sp>
        <p:nvSpPr>
          <p:cNvPr id="8" name="타원 7">
            <a:extLst>
              <a:ext uri="{FF2B5EF4-FFF2-40B4-BE49-F238E27FC236}">
                <a16:creationId xmlns:a16="http://schemas.microsoft.com/office/drawing/2014/main" id="{3BAFB160-5723-D2E1-BE2C-866337867163}"/>
              </a:ext>
            </a:extLst>
          </p:cNvPr>
          <p:cNvSpPr/>
          <p:nvPr/>
        </p:nvSpPr>
        <p:spPr>
          <a:xfrm>
            <a:off x="1051753" y="2422525"/>
            <a:ext cx="664845" cy="5005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타원 16">
            <a:extLst>
              <a:ext uri="{FF2B5EF4-FFF2-40B4-BE49-F238E27FC236}">
                <a16:creationId xmlns:a16="http://schemas.microsoft.com/office/drawing/2014/main" id="{41135BE2-877B-EB3A-708D-A79F7ABF313C}"/>
              </a:ext>
            </a:extLst>
          </p:cNvPr>
          <p:cNvSpPr/>
          <p:nvPr/>
        </p:nvSpPr>
        <p:spPr>
          <a:xfrm>
            <a:off x="1050220" y="4527799"/>
            <a:ext cx="664845" cy="5005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95F11274-9725-1134-E018-D60E28392BC9}"/>
              </a:ext>
            </a:extLst>
          </p:cNvPr>
          <p:cNvPicPr>
            <a:picLocks noChangeAspect="1"/>
          </p:cNvPicPr>
          <p:nvPr/>
        </p:nvPicPr>
        <p:blipFill>
          <a:blip r:embed="rId6"/>
          <a:stretch>
            <a:fillRect/>
          </a:stretch>
        </p:blipFill>
        <p:spPr>
          <a:xfrm>
            <a:off x="554354" y="5751271"/>
            <a:ext cx="2197785" cy="839603"/>
          </a:xfrm>
          <a:prstGeom prst="rect">
            <a:avLst/>
          </a:prstGeom>
        </p:spPr>
      </p:pic>
    </p:spTree>
    <p:extLst>
      <p:ext uri="{BB962C8B-B14F-4D97-AF65-F5344CB8AC3E}">
        <p14:creationId xmlns:p14="http://schemas.microsoft.com/office/powerpoint/2010/main" val="264474952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11490325" y="0"/>
            <a:ext cx="35115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0E3A1B0-98C4-B63C-AFAE-19FD404F1258}"/>
              </a:ext>
            </a:extLst>
          </p:cNvPr>
          <p:cNvSpPr/>
          <p:nvPr/>
        </p:nvSpPr>
        <p:spPr>
          <a:xfrm>
            <a:off x="0" y="0"/>
            <a:ext cx="11490325" cy="688213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3" name="TextBox 2">
            <a:extLst>
              <a:ext uri="{FF2B5EF4-FFF2-40B4-BE49-F238E27FC236}">
                <a16:creationId xmlns:a16="http://schemas.microsoft.com/office/drawing/2014/main" id="{A1D83034-D6FB-20F7-22E9-061A4F440E55}"/>
              </a:ext>
            </a:extLst>
          </p:cNvPr>
          <p:cNvSpPr txBox="1"/>
          <p:nvPr/>
        </p:nvSpPr>
        <p:spPr>
          <a:xfrm rot="5400000">
            <a:off x="10636885" y="492760"/>
            <a:ext cx="1355090" cy="369570"/>
          </a:xfrm>
          <a:prstGeom prst="rect">
            <a:avLst/>
          </a:prstGeom>
          <a:noFill/>
        </p:spPr>
        <p:txBody>
          <a:bodyPr wrap="none" rtlCol="0">
            <a:spAutoFit/>
          </a:bodyPr>
          <a:lstStyle/>
          <a:p>
            <a:r>
              <a:rPr lang="en-US" altLang="ko-KR" dirty="0"/>
              <a:t>community</a:t>
            </a:r>
            <a:endParaRPr lang="ko-KR" altLang="en-US"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10" name="그룹 9"/>
          <p:cNvGrpSpPr/>
          <p:nvPr/>
        </p:nvGrpSpPr>
        <p:grpSpPr>
          <a:xfrm>
            <a:off x="554355" y="498475"/>
            <a:ext cx="5509260" cy="837565"/>
            <a:chOff x="554355" y="498475"/>
            <a:chExt cx="5509260" cy="837565"/>
          </a:xfrm>
        </p:grpSpPr>
        <p:sp>
          <p:nvSpPr>
            <p:cNvPr id="13" name="TextBox 12"/>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4" name="TextBox 13"/>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Community</a:t>
              </a:r>
            </a:p>
          </p:txBody>
        </p:sp>
      </p:grpSp>
      <p:sp>
        <p:nvSpPr>
          <p:cNvPr id="2" name="직사각형 1"/>
          <p:cNvSpPr/>
          <p:nvPr/>
        </p:nvSpPr>
        <p:spPr>
          <a:xfrm>
            <a:off x="313786" y="4052470"/>
            <a:ext cx="4844140" cy="2561400"/>
          </a:xfrm>
          <a:prstGeom prst="rect">
            <a:avLst/>
          </a:prstGeom>
          <a:solidFill>
            <a:srgbClr val="EAE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 누른 회원의 리스트를 보여주기 위해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likeInsertRow</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메서드를 실행하여 </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데이터를 추가하였습니다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좋아요가</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눌러진 게시글 작성자에게 포인트 증가 메서드를 실행하고</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좋아요 개수를 실시간으로 반영하기 위해  </a:t>
            </a:r>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해당 게시글의 총 좋아요 개수를 가져와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jsp</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보여줄 수 있도록 </a:t>
            </a:r>
            <a:r>
              <a:rPr lang="en-US" altLang="ko-KR"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likeCount</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변수로 넘겨줍니다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실시간 비동기 방식으로 좋아요 등록 및 취소가 가능합니다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좋아요 누른 회원의 닉네임과 날짜를 조회하여 보여줍니다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닉네임을 클릭하면 해당 회원의 정보를 볼 수 있습니다</a:t>
            </a:r>
            <a:r>
              <a:rPr lang="en-US" altLang="ko-KR"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pic>
        <p:nvPicPr>
          <p:cNvPr id="3075" name="Picture 3" descr="C:\Users\ghdtj\Desktop\KakaoTalk_20230614_1132229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932" y="633936"/>
            <a:ext cx="3901713" cy="23403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ghdtj\Desktop\KakaoTalk_20230614_1132410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87" y="633936"/>
            <a:ext cx="3669585" cy="23403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ghdtj\Desktop\KakaoTalk_20230614_1244395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86" y="2135505"/>
            <a:ext cx="2942489" cy="158013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ghdtj\Desktop\KakaoTalk_20230614_1133322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386" y="3126377"/>
            <a:ext cx="5831259" cy="35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3043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0" y="0"/>
            <a:ext cx="1184084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175" y="3546475"/>
            <a:ext cx="3060700" cy="31559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554355" y="498475"/>
            <a:ext cx="5509260" cy="837565"/>
            <a:chOff x="554355" y="498475"/>
            <a:chExt cx="5509260" cy="837565"/>
          </a:xfrm>
        </p:grpSpPr>
        <p:sp>
          <p:nvSpPr>
            <p:cNvPr id="9" name="TextBox 8"/>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0" name="TextBox 9"/>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Q&amp;A</a:t>
              </a:r>
            </a:p>
          </p:txBody>
        </p:sp>
      </p:gr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759585"/>
            <a:ext cx="6083300" cy="1628140"/>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760" y="2295525"/>
            <a:ext cx="3143250" cy="44284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54355" y="4199255"/>
            <a:ext cx="3660140" cy="2157095"/>
          </a:xfrm>
          <a:prstGeom prst="rect">
            <a:avLst/>
          </a:prstGeom>
          <a:solidFill>
            <a:srgbClr val="226456"/>
          </a:solidFill>
          <a:ln>
            <a:solidFill>
              <a:srgbClr val="226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90880" y="4367530"/>
            <a:ext cx="3357245" cy="1816100"/>
          </a:xfrm>
          <a:prstGeom prst="rect">
            <a:avLst/>
          </a:prstGeom>
          <a:noFill/>
        </p:spPr>
        <p:txBody>
          <a:bodyPr wrap="square" rtlCol="0">
            <a:spAutoFit/>
          </a:bodyPr>
          <a:lstStyle/>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사용자가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사용자 신고</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카테고리로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설정했을 경우</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jsp</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 내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신고할 유저 검색 창을 띄우고</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a:t>
            </a:r>
            <a:r>
              <a:rPr lang="ko-KR" altLang="en-US"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메서드를</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적용하여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가져온 닉네임 리스트에서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닉네임을 검색할 수 있습니다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그  후 컨트롤러에서 신고할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사용자의 닉네임을 받습니다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4099" name="Picture 3" descr="C:\Users\ghdtj\Desktop\KakaoTalk_20230614_15282716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62675" y="256837"/>
            <a:ext cx="5093335" cy="144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344251"/>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0" y="0"/>
            <a:ext cx="1184084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8" name="그룹 7"/>
          <p:cNvGrpSpPr/>
          <p:nvPr/>
        </p:nvGrpSpPr>
        <p:grpSpPr>
          <a:xfrm>
            <a:off x="554355" y="498475"/>
            <a:ext cx="5509260" cy="837565"/>
            <a:chOff x="554355" y="498475"/>
            <a:chExt cx="5509260" cy="837565"/>
          </a:xfrm>
        </p:grpSpPr>
        <p:sp>
          <p:nvSpPr>
            <p:cNvPr id="9" name="TextBox 8"/>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0" name="TextBox 9"/>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Q&amp;A</a:t>
              </a:r>
            </a:p>
          </p:txBody>
        </p:sp>
      </p:grpSp>
      <p:sp>
        <p:nvSpPr>
          <p:cNvPr id="2" name="직사각형 1"/>
          <p:cNvSpPr/>
          <p:nvPr/>
        </p:nvSpPr>
        <p:spPr>
          <a:xfrm>
            <a:off x="554355" y="1833880"/>
            <a:ext cx="3660140" cy="4522470"/>
          </a:xfrm>
          <a:prstGeom prst="rect">
            <a:avLst/>
          </a:prstGeom>
          <a:solidFill>
            <a:srgbClr val="226456"/>
          </a:solidFill>
          <a:ln>
            <a:solidFill>
              <a:srgbClr val="226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705485" y="1988820"/>
            <a:ext cx="3357245" cy="4185920"/>
          </a:xfrm>
          <a:prstGeom prst="rect">
            <a:avLst/>
          </a:prstGeom>
          <a:noFill/>
        </p:spPr>
        <p:txBody>
          <a:bodyPr wrap="square" rtlCol="0">
            <a:spAutoFit/>
          </a:bodyPr>
          <a:lstStyle/>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카테고리를 클릭하면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해당 카테고리에 대한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FAQ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내용을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접기</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펴기를 하여 볼 수 있습니다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다른 카테고리로 이동할 때 페이지 로딩이 되지 않고 페이지 내에서 내용이 변하는 것을 볼 수 있습니다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카테고리를 클릭하면 해당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FAQ</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json</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형식으로 받아 실시간 </a:t>
            </a:r>
            <a:r>
              <a:rPr lang="ko-KR" altLang="en-US"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비동기</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방식으로 보여주는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입니다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카테고리에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onclick</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이벤트로 </a:t>
            </a: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해당 카테고리 번호를 인자로 받는 함수를 연결해 실행되도록 하였습니다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endPar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faq_category</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테이블과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faq</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테이블을 조인하여 카테고리 번호</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이름과 카테고리 번호와 일치하는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faq</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제목</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내용을 가져오는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sql</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문입니다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780" y="573405"/>
            <a:ext cx="6656070" cy="97155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145" y="1827530"/>
            <a:ext cx="6656070" cy="362077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780" y="5598795"/>
            <a:ext cx="6656070" cy="955675"/>
          </a:xfrm>
          <a:prstGeom prst="rect">
            <a:avLst/>
          </a:prstGeom>
          <a:noFill/>
          <a:extLst>
            <a:ext uri="{909E8E84-426E-40DD-AFC4-6F175D3DCCD1}">
              <a14:hiddenFill xmlns:a14="http://schemas.microsoft.com/office/drawing/2010/main">
                <a:solidFill>
                  <a:srgbClr val="FFFFFF"/>
                </a:solidFill>
              </a14:hiddenFill>
            </a:ext>
          </a:extLst>
        </p:spPr>
      </p:pic>
      <p:sp>
        <p:nvSpPr>
          <p:cNvPr id="11" name="모서리가 둥근 직사각형 10"/>
          <p:cNvSpPr/>
          <p:nvPr/>
        </p:nvSpPr>
        <p:spPr>
          <a:xfrm>
            <a:off x="705485" y="5175885"/>
            <a:ext cx="3357245" cy="9988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꺾인 연결선 15"/>
          <p:cNvCxnSpPr>
            <a:stCxn id="11" idx="3"/>
          </p:cNvCxnSpPr>
          <p:nvPr/>
        </p:nvCxnSpPr>
        <p:spPr>
          <a:xfrm>
            <a:off x="4063365" y="5674995"/>
            <a:ext cx="775335" cy="401955"/>
          </a:xfrm>
          <a:prstGeom prst="bentConnector3">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stCxn id="3" idx="3"/>
          </p:cNvCxnSpPr>
          <p:nvPr/>
        </p:nvCxnSpPr>
        <p:spPr>
          <a:xfrm flipV="1">
            <a:off x="4063365" y="3373755"/>
            <a:ext cx="1112520" cy="70802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08338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11840845" y="0"/>
            <a:ext cx="351155"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26C9D30-0395-056D-03C4-9D7AB6A5F66D}"/>
              </a:ext>
            </a:extLst>
          </p:cNvPr>
          <p:cNvSpPr/>
          <p:nvPr/>
        </p:nvSpPr>
        <p:spPr>
          <a:xfrm>
            <a:off x="0" y="0"/>
            <a:ext cx="11840845" cy="688213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4" name="TextBox 3">
            <a:extLst>
              <a:ext uri="{FF2B5EF4-FFF2-40B4-BE49-F238E27FC236}">
                <a16:creationId xmlns:a16="http://schemas.microsoft.com/office/drawing/2014/main" id="{A94025EF-232C-8605-59E2-EEBC8713D664}"/>
              </a:ext>
            </a:extLst>
          </p:cNvPr>
          <p:cNvSpPr txBox="1"/>
          <p:nvPr/>
        </p:nvSpPr>
        <p:spPr>
          <a:xfrm rot="5400000">
            <a:off x="11317605" y="223520"/>
            <a:ext cx="704215" cy="369570"/>
          </a:xfrm>
          <a:prstGeom prst="rect">
            <a:avLst/>
          </a:prstGeom>
          <a:noFill/>
        </p:spPr>
        <p:txBody>
          <a:bodyPr wrap="none" rtlCol="0">
            <a:spAutoFit/>
          </a:bodyPr>
          <a:lstStyle/>
          <a:p>
            <a:r>
              <a:rPr lang="en-US" altLang="ko-KR" dirty="0"/>
              <a:t>Q&amp;A</a:t>
            </a:r>
            <a:endParaRPr lang="ko-KR" altLang="en-US"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8" name="그룹 7"/>
          <p:cNvGrpSpPr/>
          <p:nvPr/>
        </p:nvGrpSpPr>
        <p:grpSpPr>
          <a:xfrm>
            <a:off x="554355" y="498475"/>
            <a:ext cx="5509260" cy="837565"/>
            <a:chOff x="554355" y="498475"/>
            <a:chExt cx="5509260" cy="837565"/>
          </a:xfrm>
        </p:grpSpPr>
        <p:sp>
          <p:nvSpPr>
            <p:cNvPr id="9" name="TextBox 8"/>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10" name="TextBox 9"/>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Q&amp;A</a:t>
              </a:r>
            </a:p>
          </p:txBody>
        </p:sp>
      </p:grpSp>
      <p:sp>
        <p:nvSpPr>
          <p:cNvPr id="2" name="직사각형 1"/>
          <p:cNvSpPr/>
          <p:nvPr/>
        </p:nvSpPr>
        <p:spPr>
          <a:xfrm>
            <a:off x="3533140" y="5006975"/>
            <a:ext cx="7793355" cy="1671320"/>
          </a:xfrm>
          <a:prstGeom prst="rect">
            <a:avLst/>
          </a:prstGeom>
          <a:solidFill>
            <a:srgbClr val="226456"/>
          </a:solidFill>
          <a:ln>
            <a:solidFill>
              <a:srgbClr val="226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684905" y="5277485"/>
            <a:ext cx="7465695" cy="1169670"/>
          </a:xfrm>
          <a:prstGeom prst="rect">
            <a:avLst/>
          </a:prstGeom>
          <a:noFill/>
        </p:spPr>
        <p:txBody>
          <a:bodyPr wrap="square" rtlCol="0">
            <a:spAutoFit/>
          </a:bodyPr>
          <a:lstStyle/>
          <a:p>
            <a:pPr algn="ct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mapping.properties</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저장된 팀원 각자의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upload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시스템 경로를 가져와</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upload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파일의 상대 경로를 설정합니다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된 세션의 </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값으로 </a:t>
            </a:r>
            <a:r>
              <a:rPr lang="ko-KR" altLang="en-US"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폴더명을</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만들고</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 폴더가 존재한다면 새로 만들지 않습니다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첨부할 실제 파일명을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qna</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테이블의 </a:t>
            </a:r>
            <a:r>
              <a:rPr lang="en-US" altLang="ko-KR"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qna_file</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컬럼에</a:t>
            </a: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저장합니다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algn="ctr"/>
            <a:r>
              <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해당 파일명으로 설정한 경로에 파일을 저장합니다</a:t>
            </a:r>
            <a:r>
              <a:rPr lang="en-US" altLang="ko-KR"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400"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3146425"/>
            <a:ext cx="2194560" cy="3531870"/>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140" y="281305"/>
            <a:ext cx="7793355"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526401"/>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273A798-D284-F4FC-78CA-3904F717C5E0}"/>
              </a:ext>
            </a:extLst>
          </p:cNvPr>
          <p:cNvSpPr/>
          <p:nvPr/>
        </p:nvSpPr>
        <p:spPr>
          <a:xfrm>
            <a:off x="0" y="0"/>
            <a:ext cx="12192000" cy="688213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8E8ACF50-D8F4-4892-B95A-3578C5E5F3D0}"/>
              </a:ext>
            </a:extLst>
          </p:cNvPr>
          <p:cNvSpPr txBox="1"/>
          <p:nvPr/>
        </p:nvSpPr>
        <p:spPr>
          <a:xfrm rot="10800000">
            <a:off x="10381615" y="1485265"/>
            <a:ext cx="461645" cy="92710"/>
          </a:xfrm>
          <a:prstGeom prst="rect">
            <a:avLst/>
          </a:prstGeom>
          <a:noFill/>
        </p:spPr>
        <p:txBody>
          <a:bodyPr vert="vert270" wrap="none" rtlCol="0">
            <a:spAutoFit/>
          </a:bodyPr>
          <a:lstStyle/>
          <a:p>
            <a:endParaRPr lang="ko-KR" altLang="en-US" b="1" dirty="0"/>
          </a:p>
        </p:txBody>
      </p:sp>
      <p:sp>
        <p:nvSpPr>
          <p:cNvPr id="5" name="TextBox 4">
            <a:extLst>
              <a:ext uri="{FF2B5EF4-FFF2-40B4-BE49-F238E27FC236}">
                <a16:creationId xmlns:a16="http://schemas.microsoft.com/office/drawing/2014/main" id="{8A9E39D2-CC1F-6554-B3D1-C528AF654280}"/>
              </a:ext>
            </a:extLst>
          </p:cNvPr>
          <p:cNvSpPr txBox="1"/>
          <p:nvPr/>
        </p:nvSpPr>
        <p:spPr>
          <a:xfrm rot="5400000">
            <a:off x="11002645" y="933450"/>
            <a:ext cx="2034540" cy="369570"/>
          </a:xfrm>
          <a:prstGeom prst="rect">
            <a:avLst/>
          </a:prstGeom>
          <a:noFill/>
        </p:spPr>
        <p:txBody>
          <a:bodyPr wrap="square" rtlCol="0">
            <a:spAutoFit/>
          </a:bodyPr>
          <a:lstStyle/>
          <a:p>
            <a:r>
              <a:rPr lang="en-US" altLang="ko-KR" dirty="0"/>
              <a:t>Login  /  </a:t>
            </a:r>
            <a:r>
              <a:rPr lang="en-US" altLang="ko-KR" dirty="0" err="1"/>
              <a:t>MyPage</a:t>
            </a:r>
            <a:endParaRPr lang="ko-KR" altLang="en-US" dirty="0"/>
          </a:p>
        </p:txBody>
      </p:sp>
      <p:grpSp>
        <p:nvGrpSpPr>
          <p:cNvPr id="6" name="그룹 5"/>
          <p:cNvGrpSpPr/>
          <p:nvPr/>
        </p:nvGrpSpPr>
        <p:grpSpPr>
          <a:xfrm>
            <a:off x="554355" y="498475"/>
            <a:ext cx="5509260" cy="837565"/>
            <a:chOff x="554355" y="498475"/>
            <a:chExt cx="5509260" cy="837565"/>
          </a:xfrm>
        </p:grpSpPr>
        <p:sp>
          <p:nvSpPr>
            <p:cNvPr id="7" name="TextBox 6"/>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Main Point</a:t>
              </a:r>
            </a:p>
          </p:txBody>
        </p:sp>
        <p:sp>
          <p:nvSpPr>
            <p:cNvPr id="8" name="TextBox 7"/>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주요소스 코드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Login</a:t>
              </a:r>
            </a:p>
          </p:txBody>
        </p:sp>
      </p:grpSp>
      <p:pic>
        <p:nvPicPr>
          <p:cNvPr id="31" name="그림 1" descr="C:/Users/홍서화/AppData/Roaming/PolarisOffice/ETemp/5420_20611040/fImage106871759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2925445" y="1357630"/>
            <a:ext cx="3582035" cy="2515235"/>
          </a:xfrm>
          <a:prstGeom prst="rect">
            <a:avLst/>
          </a:prstGeom>
          <a:noFill/>
        </p:spPr>
      </p:pic>
      <p:pic>
        <p:nvPicPr>
          <p:cNvPr id="32" name="그림 2" descr="C:/Users/홍서화/AppData/Roaming/PolarisOffice/ETemp/5420_20611040/fImage357521760846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807835" y="100330"/>
            <a:ext cx="4972050" cy="3774440"/>
          </a:xfrm>
          <a:prstGeom prst="rect">
            <a:avLst/>
          </a:prstGeom>
          <a:noFill/>
        </p:spPr>
      </p:pic>
      <p:pic>
        <p:nvPicPr>
          <p:cNvPr id="33" name="그림 3" descr="C:/Users/홍서화/AppData/Roaming/PolarisOffice/ETemp/5420_20611040/fImage2291717616334.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351270" y="4081780"/>
            <a:ext cx="5429250" cy="2492375"/>
          </a:xfrm>
          <a:prstGeom prst="rect">
            <a:avLst/>
          </a:prstGeom>
          <a:noFill/>
        </p:spPr>
      </p:pic>
      <p:sp>
        <p:nvSpPr>
          <p:cNvPr id="34" name="도형 4"/>
          <p:cNvSpPr>
            <a:spLocks/>
          </p:cNvSpPr>
          <p:nvPr/>
        </p:nvSpPr>
        <p:spPr>
          <a:xfrm>
            <a:off x="531495" y="4441190"/>
            <a:ext cx="5412740" cy="1690370"/>
          </a:xfrm>
          <a:prstGeom prst="rect">
            <a:avLst/>
          </a:prstGeom>
          <a:solidFill>
            <a:srgbClr val="F2F0EC"/>
          </a:solidFill>
          <a:ln w="12700" cap="flat" cmpd="sng">
            <a:solidFill>
              <a:srgbClr val="F2F0E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35" name="텍스트 상자 9"/>
          <p:cNvSpPr txBox="1">
            <a:spLocks/>
          </p:cNvSpPr>
          <p:nvPr/>
        </p:nvSpPr>
        <p:spPr>
          <a:xfrm>
            <a:off x="714375" y="4582795"/>
            <a:ext cx="5121910" cy="1384935"/>
          </a:xfrm>
          <a:prstGeom prst="rect">
            <a:avLst/>
          </a:prstGeom>
          <a:noFill/>
          <a:ln w="0">
            <a:noFill/>
            <a:prstDash/>
          </a:ln>
        </p:spPr>
        <p:txBody>
          <a:bodyPr vert="horz" wrap="square" lIns="89535" tIns="46355" rIns="89535" bIns="46355" anchor="t">
            <a:spAutoFit/>
          </a:bodyPr>
          <a:lstStyle/>
          <a:p>
            <a:pPr marL="0" indent="0" algn="l" hangingPunct="1"/>
            <a:r>
              <a:rPr lang="ko-KR" sz="1400">
                <a:latin typeface="맑은 고딕 Semilight" charset="0"/>
                <a:ea typeface="맑은 고딕 Semilight" charset="0"/>
              </a:rPr>
              <a:t>AJAX GET 방식으로 사용자가 입력한 이메일 양식을 가져와 이메일 전송을 진행해주는 컨트롤러로 이동시킵니다. 실시간으로 6자리의 난수를 생성하여 작성한 폼에 따라 전송해주며 기존에 생성된 6자리의 난수와 사용자가 입력한 값을 비교하여 일치여부를 확인하도록 하였습니다. 인증코드는 페이지 / KAKAO 회원가입과 이메일 변경에 사용됩니다.</a:t>
            </a:r>
            <a:endParaRPr lang="ko-KR" altLang="en-US" sz="1400">
              <a:latin typeface="맑은 고딕 Semilight" charset="0"/>
              <a:ea typeface="맑은 고딕 Semilight" charset="0"/>
            </a:endParaRPr>
          </a:p>
        </p:txBody>
      </p:sp>
    </p:spTree>
    <p:extLst>
      <p:ext uri="{BB962C8B-B14F-4D97-AF65-F5344CB8AC3E}">
        <p14:creationId xmlns:p14="http://schemas.microsoft.com/office/powerpoint/2010/main" val="401329376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 0"/>
          <p:cNvSpPr>
            <a:spLocks/>
          </p:cNvSpPr>
          <p:nvPr/>
        </p:nvSpPr>
        <p:spPr>
          <a:xfrm>
            <a:off x="0" y="0"/>
            <a:ext cx="12192635" cy="6882765"/>
          </a:xfrm>
          <a:prstGeom prst="rect">
            <a:avLst/>
          </a:prstGeom>
          <a:solidFill>
            <a:srgbClr val="22645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p>
        </p:txBody>
      </p:sp>
      <p:sp>
        <p:nvSpPr>
          <p:cNvPr id="30" name="Rect 0"/>
          <p:cNvSpPr txBox="1">
            <a:spLocks/>
          </p:cNvSpPr>
          <p:nvPr/>
        </p:nvSpPr>
        <p:spPr>
          <a:xfrm rot="10800000">
            <a:off x="10381615" y="1485265"/>
            <a:ext cx="462280" cy="93345"/>
          </a:xfrm>
          <a:prstGeom prst="rect">
            <a:avLst/>
          </a:prstGeom>
          <a:noFill/>
        </p:spPr>
        <p:txBody>
          <a:bodyPr vert="vert270" wrap="none" lIns="91440" tIns="45720" rIns="91440" bIns="45720" numCol="1" anchor="t">
            <a:spAutoFit/>
          </a:bodyPr>
          <a:lstStyle/>
          <a:p>
            <a:pPr marL="0" indent="0" latinLnBrk="0">
              <a:buFontTx/>
              <a:buNone/>
            </a:pPr>
            <a:endParaRPr lang="ko-KR" altLang="en-US" b="1"/>
          </a:p>
        </p:txBody>
      </p:sp>
      <p:sp>
        <p:nvSpPr>
          <p:cNvPr id="5" name="Rect 0"/>
          <p:cNvSpPr txBox="1">
            <a:spLocks/>
          </p:cNvSpPr>
          <p:nvPr/>
        </p:nvSpPr>
        <p:spPr>
          <a:xfrm rot="5400000">
            <a:off x="11002645" y="933450"/>
            <a:ext cx="2035175" cy="370205"/>
          </a:xfrm>
          <a:prstGeom prst="rect">
            <a:avLst/>
          </a:prstGeom>
          <a:noFill/>
        </p:spPr>
        <p:txBody>
          <a:bodyPr vert="horz" wrap="square" lIns="91440" tIns="45720" rIns="91440" bIns="45720" numCol="1" anchor="t">
            <a:spAutoFit/>
          </a:bodyPr>
          <a:lstStyle/>
          <a:p>
            <a:pPr marL="0" indent="0" latinLnBrk="0">
              <a:buFontTx/>
              <a:buNone/>
            </a:pPr>
            <a:r>
              <a:rPr lang="en-US" altLang="ko-KR"/>
              <a:t>Login  /  MyPage</a:t>
            </a:r>
            <a:endParaRPr lang="ko-KR" altLang="en-US"/>
          </a:p>
        </p:txBody>
      </p:sp>
      <p:grpSp>
        <p:nvGrpSpPr>
          <p:cNvPr id="6" name="Group 5"/>
          <p:cNvGrpSpPr/>
          <p:nvPr/>
        </p:nvGrpSpPr>
        <p:grpSpPr>
          <a:xfrm>
            <a:off x="554355" y="498475"/>
            <a:ext cx="5509895" cy="838200"/>
            <a:chOff x="554355" y="498475"/>
            <a:chExt cx="5509895" cy="838200"/>
          </a:xfrm>
        </p:grpSpPr>
        <p:sp>
          <p:nvSpPr>
            <p:cNvPr id="7" name="Rect 0"/>
            <p:cNvSpPr txBox="1">
              <a:spLocks/>
            </p:cNvSpPr>
            <p:nvPr/>
          </p:nvSpPr>
          <p:spPr>
            <a:xfrm>
              <a:off x="554355" y="498475"/>
              <a:ext cx="5509895" cy="585470"/>
            </a:xfrm>
            <a:prstGeom prst="rect">
              <a:avLst/>
            </a:prstGeom>
            <a:noFill/>
          </p:spPr>
          <p:txBody>
            <a:bodyPr vert="horz" wrap="square" lIns="91440" tIns="45720" rIns="91440" bIns="45720" numCol="1" anchor="t">
              <a:spAutoFit/>
            </a:bodyPr>
            <a:lstStyle/>
            <a:p>
              <a:pPr marL="0" indent="0" latinLnBrk="0">
                <a:buFontTx/>
                <a:buNone/>
              </a:pPr>
              <a:r>
                <a:rPr lang="en-US" altLang="ko-KR" sz="3200" b="1">
                  <a:latin typeface="맑은 고딕 Semilight" charset="0"/>
                  <a:ea typeface="맑은 고딕 Semilight" charset="0"/>
                  <a:cs typeface="맑은 고딕 Semilight" charset="0"/>
                </a:rPr>
                <a:t>Main Point</a:t>
              </a:r>
              <a:endParaRPr lang="ko-KR" altLang="en-US" sz="3200" b="1">
                <a:latin typeface="맑은 고딕 Semilight" charset="0"/>
                <a:ea typeface="맑은 고딕 Semilight" charset="0"/>
                <a:cs typeface="맑은 고딕 Semilight" charset="0"/>
              </a:endParaRPr>
            </a:p>
          </p:txBody>
        </p:sp>
        <p:sp>
          <p:nvSpPr>
            <p:cNvPr id="8" name="Rect 0"/>
            <p:cNvSpPr txBox="1">
              <a:spLocks/>
            </p:cNvSpPr>
            <p:nvPr/>
          </p:nvSpPr>
          <p:spPr>
            <a:xfrm>
              <a:off x="690880" y="1059180"/>
              <a:ext cx="4777105" cy="277495"/>
            </a:xfrm>
            <a:prstGeom prst="rect">
              <a:avLst/>
            </a:prstGeom>
            <a:noFill/>
          </p:spPr>
          <p:txBody>
            <a:bodyPr vert="horz" wrap="square" lIns="91440" tIns="45720" rIns="91440" bIns="45720" numCol="1" anchor="t">
              <a:spAutoFit/>
            </a:bodyPr>
            <a:lstStyle/>
            <a:p>
              <a:pPr marL="0" indent="0" latinLnBrk="0">
                <a:buFontTx/>
                <a:buNone/>
              </a:pPr>
              <a:r>
                <a:rPr lang="ko-KR" altLang="en-US" sz="1200">
                  <a:latin typeface="맑은 고딕 Semilight" charset="0"/>
                  <a:ea typeface="맑은 고딕 Semilight" charset="0"/>
                  <a:cs typeface="맑은 고딕 Semilight" charset="0"/>
                </a:rPr>
                <a:t>주요소스 코드 </a:t>
              </a:r>
              <a:r>
                <a:rPr lang="en-US" altLang="ko-KR" sz="1200">
                  <a:latin typeface="맑은 고딕 Semilight" charset="0"/>
                  <a:ea typeface="맑은 고딕 Semilight" charset="0"/>
                  <a:cs typeface="맑은 고딕 Semilight" charset="0"/>
                </a:rPr>
                <a:t>: Login</a:t>
              </a:r>
              <a:endParaRPr lang="ko-KR" altLang="en-US" sz="1200">
                <a:latin typeface="맑은 고딕 Semilight" charset="0"/>
                <a:ea typeface="맑은 고딕 Semilight" charset="0"/>
                <a:cs typeface="맑은 고딕 Semilight" charset="0"/>
              </a:endParaRPr>
            </a:p>
          </p:txBody>
        </p:sp>
      </p:grpSp>
      <p:sp>
        <p:nvSpPr>
          <p:cNvPr id="34" name="Rect 0"/>
          <p:cNvSpPr>
            <a:spLocks/>
          </p:cNvSpPr>
          <p:nvPr/>
        </p:nvSpPr>
        <p:spPr>
          <a:xfrm>
            <a:off x="531495" y="4056380"/>
            <a:ext cx="5412740" cy="2611120"/>
          </a:xfrm>
          <a:prstGeom prst="rect">
            <a:avLst/>
          </a:prstGeom>
          <a:solidFill>
            <a:srgbClr val="F2F0EC"/>
          </a:solidFill>
          <a:ln w="12700" cap="flat" cmpd="sng">
            <a:solidFill>
              <a:srgbClr val="F2F0E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35" name="Rect 0"/>
          <p:cNvSpPr txBox="1">
            <a:spLocks/>
          </p:cNvSpPr>
          <p:nvPr/>
        </p:nvSpPr>
        <p:spPr>
          <a:xfrm>
            <a:off x="680085" y="4297680"/>
            <a:ext cx="5121910" cy="2245995"/>
          </a:xfrm>
          <a:prstGeom prst="rect">
            <a:avLst/>
          </a:prstGeom>
          <a:noFill/>
          <a:ln w="0">
            <a:noFill/>
            <a:prstDash/>
          </a:ln>
        </p:spPr>
        <p:txBody>
          <a:bodyPr vert="horz" wrap="square" lIns="89535" tIns="46355" rIns="89535" bIns="46355" anchor="t">
            <a:spAutoFit/>
          </a:bodyPr>
          <a:lstStyle/>
          <a:p>
            <a:pPr marL="0" indent="0" algn="l" hangingPunct="1"/>
            <a:r>
              <a:rPr lang="ko-KR" sz="1400">
                <a:latin typeface="맑은 고딕 Semilight" charset="0"/>
                <a:ea typeface="맑은 고딕 Semilight" charset="0"/>
              </a:rPr>
              <a:t>카카오 로그인을 위한 자바 클래스를 생성하여 제공하는 정보들을 받은 후 컨트롤러에서 값을 받아주었습니다. 가입했던 회원인지, 신규 로그인인지 확인 후 가입했던 회원이라면 아이디, 비밀번호 입력 없이 바로 로그인하도록 진행되며 신규 로그인이라면 추가 정보를 받기 위해 회원가입 창으로 이동합니다. 이 때 아이디와 닉네임, 이메일은 카카오와 연동되어 자동으로 입력되어집니다. 회원가입과 정보수정은 UNIQUE 컬럼을 고려하여 AJAX로 실시간 중복검사를 하도록 구현하였습니다. 또한 모든 정보에 대한 정규표현식을 만들었으며 그에 따른 적절한 안내문을 출력하였습니다. </a:t>
            </a:r>
            <a:endParaRPr lang="ko-KR" altLang="en-US" sz="1400">
              <a:latin typeface="맑은 고딕 Semilight" charset="0"/>
              <a:ea typeface="맑은 고딕 Semilight" charset="0"/>
            </a:endParaRPr>
          </a:p>
        </p:txBody>
      </p:sp>
      <p:pic>
        <p:nvPicPr>
          <p:cNvPr id="36" name="그림 10" descr="C:/Users/홍서화/AppData/Roaming/PolarisOffice/ETemp/5420_20611040/fImage137681838650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233160" y="1229995"/>
            <a:ext cx="5601335" cy="2429510"/>
          </a:xfrm>
          <a:prstGeom prst="rect">
            <a:avLst/>
          </a:prstGeom>
          <a:noFill/>
        </p:spPr>
      </p:pic>
      <p:pic>
        <p:nvPicPr>
          <p:cNvPr id="37" name="그림 11" descr="C:/Users/홍서화/AppData/Roaming/PolarisOffice/ETemp/5420_20611040/fImage305101839916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2685" y="3874135"/>
            <a:ext cx="5594985" cy="2802255"/>
          </a:xfrm>
          <a:prstGeom prst="rect">
            <a:avLst/>
          </a:prstGeom>
          <a:noFill/>
        </p:spPr>
      </p:pic>
      <p:pic>
        <p:nvPicPr>
          <p:cNvPr id="38" name="그림 12" descr="C:/Users/홍서화/AppData/Roaming/PolarisOffice/ETemp/5420_20611040/fImage308018405724.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7581265" y="424180"/>
            <a:ext cx="2524125" cy="491490"/>
          </a:xfrm>
          <a:prstGeom prst="rect">
            <a:avLst/>
          </a:prstGeom>
          <a:noFill/>
        </p:spPr>
      </p:pic>
      <p:pic>
        <p:nvPicPr>
          <p:cNvPr id="39" name="그림 13" descr="C:/Users/홍서화/AppData/Roaming/PolarisOffice/ETemp/5420_20611040/fImage165518411478.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042285" y="290830"/>
            <a:ext cx="2902585" cy="716915"/>
          </a:xfrm>
          <a:prstGeom prst="rect">
            <a:avLst/>
          </a:prstGeom>
          <a:noFill/>
        </p:spPr>
      </p:pic>
      <p:pic>
        <p:nvPicPr>
          <p:cNvPr id="42" name="그림 21" descr="C:/Users/홍서화/AppData/Roaming/PolarisOffice/ETemp/5420_20611040/fImage437418769358.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040380" y="1109345"/>
            <a:ext cx="2920365" cy="769620"/>
          </a:xfrm>
          <a:prstGeom prst="rect">
            <a:avLst/>
          </a:prstGeom>
          <a:noFill/>
        </p:spPr>
      </p:pic>
      <p:pic>
        <p:nvPicPr>
          <p:cNvPr id="43" name="그림 22" descr="C:/Users/홍서화/AppData/Roaming/PolarisOffice/ETemp/5420_20611040/fImage176418776962.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3013710" y="1974215"/>
            <a:ext cx="2930525" cy="769620"/>
          </a:xfrm>
          <a:prstGeom prst="rect">
            <a:avLst/>
          </a:prstGeom>
          <a:noFill/>
        </p:spPr>
      </p:pic>
      <p:pic>
        <p:nvPicPr>
          <p:cNvPr id="44" name="그림 23" descr="C:/Users/홍서화/AppData/Roaming/PolarisOffice/ETemp/5420_20611040/fImage225218784464.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3013710" y="2816860"/>
            <a:ext cx="2915285" cy="800735"/>
          </a:xfrm>
          <a:prstGeom prst="rect">
            <a:avLst/>
          </a:prstGeom>
          <a:noFill/>
        </p:spPr>
      </p:pic>
      <p:pic>
        <p:nvPicPr>
          <p:cNvPr id="45" name="그림 25" descr="C:/Users/홍서화/AppData/Roaming/PolarisOffice/ETemp/5420_20611040/fImage346818805705.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523240" y="3749040"/>
            <a:ext cx="5420995" cy="121285"/>
          </a:xfrm>
          <a:prstGeom prst="rect">
            <a:avLst/>
          </a:prstGeom>
          <a:noFill/>
        </p:spPr>
      </p:pic>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 0"/>
          <p:cNvSpPr>
            <a:spLocks/>
          </p:cNvSpPr>
          <p:nvPr/>
        </p:nvSpPr>
        <p:spPr>
          <a:xfrm>
            <a:off x="0" y="0"/>
            <a:ext cx="12192635" cy="6882765"/>
          </a:xfrm>
          <a:prstGeom prst="rect">
            <a:avLst/>
          </a:prstGeom>
          <a:solidFill>
            <a:srgbClr val="22645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p>
        </p:txBody>
      </p:sp>
      <p:sp>
        <p:nvSpPr>
          <p:cNvPr id="30" name="Rect 0"/>
          <p:cNvSpPr txBox="1">
            <a:spLocks/>
          </p:cNvSpPr>
          <p:nvPr/>
        </p:nvSpPr>
        <p:spPr>
          <a:xfrm rot="10800000">
            <a:off x="10381615" y="1485265"/>
            <a:ext cx="462280" cy="93345"/>
          </a:xfrm>
          <a:prstGeom prst="rect">
            <a:avLst/>
          </a:prstGeom>
          <a:noFill/>
        </p:spPr>
        <p:txBody>
          <a:bodyPr vert="vert270" wrap="none" lIns="91440" tIns="45720" rIns="91440" bIns="45720" numCol="1" anchor="t">
            <a:spAutoFit/>
          </a:bodyPr>
          <a:lstStyle/>
          <a:p>
            <a:pPr marL="0" indent="0" latinLnBrk="0">
              <a:buFontTx/>
              <a:buNone/>
            </a:pPr>
            <a:endParaRPr lang="ko-KR" altLang="en-US" b="1"/>
          </a:p>
        </p:txBody>
      </p:sp>
      <p:sp>
        <p:nvSpPr>
          <p:cNvPr id="5" name="Rect 0"/>
          <p:cNvSpPr txBox="1">
            <a:spLocks/>
          </p:cNvSpPr>
          <p:nvPr/>
        </p:nvSpPr>
        <p:spPr>
          <a:xfrm rot="5400000">
            <a:off x="11002645" y="933450"/>
            <a:ext cx="2035175" cy="370205"/>
          </a:xfrm>
          <a:prstGeom prst="rect">
            <a:avLst/>
          </a:prstGeom>
          <a:noFill/>
        </p:spPr>
        <p:txBody>
          <a:bodyPr vert="horz" wrap="square" lIns="91440" tIns="45720" rIns="91440" bIns="45720" numCol="1" anchor="t">
            <a:spAutoFit/>
          </a:bodyPr>
          <a:lstStyle/>
          <a:p>
            <a:pPr marL="0" indent="0" latinLnBrk="0">
              <a:buFontTx/>
              <a:buNone/>
            </a:pPr>
            <a:r>
              <a:rPr lang="en-US" altLang="ko-KR"/>
              <a:t>Login  /  MyPage</a:t>
            </a:r>
            <a:endParaRPr lang="ko-KR" altLang="en-US"/>
          </a:p>
        </p:txBody>
      </p:sp>
      <p:grpSp>
        <p:nvGrpSpPr>
          <p:cNvPr id="6" name="Group 5"/>
          <p:cNvGrpSpPr/>
          <p:nvPr/>
        </p:nvGrpSpPr>
        <p:grpSpPr>
          <a:xfrm>
            <a:off x="554355" y="498475"/>
            <a:ext cx="5509895" cy="838200"/>
            <a:chOff x="554355" y="498475"/>
            <a:chExt cx="5509895" cy="838200"/>
          </a:xfrm>
        </p:grpSpPr>
        <p:sp>
          <p:nvSpPr>
            <p:cNvPr id="7" name="Rect 0"/>
            <p:cNvSpPr txBox="1">
              <a:spLocks/>
            </p:cNvSpPr>
            <p:nvPr/>
          </p:nvSpPr>
          <p:spPr>
            <a:xfrm>
              <a:off x="554355" y="498475"/>
              <a:ext cx="5509895" cy="585470"/>
            </a:xfrm>
            <a:prstGeom prst="rect">
              <a:avLst/>
            </a:prstGeom>
            <a:noFill/>
          </p:spPr>
          <p:txBody>
            <a:bodyPr vert="horz" wrap="square" lIns="91440" tIns="45720" rIns="91440" bIns="45720" numCol="1" anchor="t">
              <a:spAutoFit/>
            </a:bodyPr>
            <a:lstStyle/>
            <a:p>
              <a:pPr marL="0" indent="0" latinLnBrk="0">
                <a:buFontTx/>
                <a:buNone/>
              </a:pPr>
              <a:r>
                <a:rPr lang="en-US" altLang="ko-KR" sz="3200" b="1">
                  <a:latin typeface="맑은 고딕 Semilight" charset="0"/>
                  <a:ea typeface="맑은 고딕 Semilight" charset="0"/>
                  <a:cs typeface="맑은 고딕 Semilight" charset="0"/>
                </a:rPr>
                <a:t>Main Point</a:t>
              </a:r>
              <a:endParaRPr lang="ko-KR" altLang="en-US" sz="3200" b="1">
                <a:latin typeface="맑은 고딕 Semilight" charset="0"/>
                <a:ea typeface="맑은 고딕 Semilight" charset="0"/>
                <a:cs typeface="맑은 고딕 Semilight" charset="0"/>
              </a:endParaRPr>
            </a:p>
          </p:txBody>
        </p:sp>
        <p:sp>
          <p:nvSpPr>
            <p:cNvPr id="8" name="Rect 0"/>
            <p:cNvSpPr txBox="1">
              <a:spLocks/>
            </p:cNvSpPr>
            <p:nvPr/>
          </p:nvSpPr>
          <p:spPr>
            <a:xfrm>
              <a:off x="690880" y="1059180"/>
              <a:ext cx="4777105" cy="277495"/>
            </a:xfrm>
            <a:prstGeom prst="rect">
              <a:avLst/>
            </a:prstGeom>
            <a:noFill/>
          </p:spPr>
          <p:txBody>
            <a:bodyPr vert="horz" wrap="square" lIns="91440" tIns="45720" rIns="91440" bIns="45720" numCol="1" anchor="t">
              <a:spAutoFit/>
            </a:bodyPr>
            <a:lstStyle/>
            <a:p>
              <a:pPr marL="0" indent="0" latinLnBrk="0">
                <a:buFontTx/>
                <a:buNone/>
              </a:pPr>
              <a:r>
                <a:rPr lang="ko-KR" altLang="en-US" sz="1200">
                  <a:latin typeface="맑은 고딕 Semilight" charset="0"/>
                  <a:ea typeface="맑은 고딕 Semilight" charset="0"/>
                  <a:cs typeface="맑은 고딕 Semilight" charset="0"/>
                </a:rPr>
                <a:t>주요소스 코드 </a:t>
              </a:r>
              <a:r>
                <a:rPr lang="en-US" altLang="ko-KR" sz="1200">
                  <a:latin typeface="맑은 고딕 Semilight" charset="0"/>
                  <a:ea typeface="맑은 고딕 Semilight" charset="0"/>
                  <a:cs typeface="맑은 고딕 Semilight" charset="0"/>
                </a:rPr>
                <a:t>: Login</a:t>
              </a:r>
              <a:endParaRPr lang="ko-KR" altLang="en-US" sz="1200">
                <a:latin typeface="맑은 고딕 Semilight" charset="0"/>
                <a:ea typeface="맑은 고딕 Semilight" charset="0"/>
                <a:cs typeface="맑은 고딕 Semilight" charset="0"/>
              </a:endParaRPr>
            </a:p>
          </p:txBody>
        </p:sp>
      </p:grpSp>
      <p:sp>
        <p:nvSpPr>
          <p:cNvPr id="34" name="Rect 0"/>
          <p:cNvSpPr>
            <a:spLocks/>
          </p:cNvSpPr>
          <p:nvPr/>
        </p:nvSpPr>
        <p:spPr>
          <a:xfrm>
            <a:off x="373062" y="5328827"/>
            <a:ext cx="5412740" cy="1326515"/>
          </a:xfrm>
          <a:prstGeom prst="rect">
            <a:avLst/>
          </a:prstGeom>
          <a:solidFill>
            <a:srgbClr val="F2F0EC"/>
          </a:solidFill>
          <a:ln w="12700" cap="flat" cmpd="sng">
            <a:solidFill>
              <a:srgbClr val="F2F0E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35" name="Rect 0"/>
          <p:cNvSpPr txBox="1">
            <a:spLocks/>
          </p:cNvSpPr>
          <p:nvPr/>
        </p:nvSpPr>
        <p:spPr>
          <a:xfrm>
            <a:off x="518477" y="5514881"/>
            <a:ext cx="5121910" cy="954405"/>
          </a:xfrm>
          <a:prstGeom prst="rect">
            <a:avLst/>
          </a:prstGeom>
          <a:noFill/>
          <a:ln w="0">
            <a:noFill/>
            <a:prstDash/>
          </a:ln>
        </p:spPr>
        <p:txBody>
          <a:bodyPr vert="horz" wrap="square" lIns="89535" tIns="46355" rIns="89535" bIns="46355" anchor="t">
            <a:spAutoFit/>
          </a:bodyPr>
          <a:lstStyle/>
          <a:p>
            <a:pPr marL="0" indent="0" algn="l" hangingPunct="1"/>
            <a:r>
              <a:rPr lang="ko-KR" sz="1400" dirty="0">
                <a:latin typeface="맑은 고딕 Semilight" charset="0"/>
                <a:ea typeface="맑은 고딕 Semilight" charset="0"/>
              </a:rPr>
              <a:t>타 회원 정보 조회를 위해 View 테이블을 생성하였습니다. 생성 이유로는 여러 테이블에 분포되어 있는 정보들을 모으기 </a:t>
            </a:r>
            <a:r>
              <a:rPr lang="ko-KR" sz="1400" dirty="0" err="1">
                <a:latin typeface="맑은 고딕 Semilight" charset="0"/>
                <a:ea typeface="맑은 고딕 Semilight" charset="0"/>
              </a:rPr>
              <a:t>위해많은</a:t>
            </a:r>
            <a:r>
              <a:rPr lang="ko-KR" sz="1400" dirty="0">
                <a:latin typeface="맑은 고딕 Semilight" charset="0"/>
                <a:ea typeface="맑은 고딕 Semilight" charset="0"/>
              </a:rPr>
              <a:t> 테이블들을 조인하는 길고 복잡한 </a:t>
            </a:r>
            <a:r>
              <a:rPr lang="ko-KR" sz="1400" dirty="0" err="1">
                <a:latin typeface="맑은 고딕 Semilight" charset="0"/>
                <a:ea typeface="맑은 고딕 Semilight" charset="0"/>
              </a:rPr>
              <a:t>쿼리문을</a:t>
            </a:r>
            <a:r>
              <a:rPr lang="ko-KR" sz="1400" dirty="0">
                <a:latin typeface="맑은 고딕 Semilight" charset="0"/>
                <a:ea typeface="맑은 고딕 Semilight" charset="0"/>
              </a:rPr>
              <a:t> 작성해야 했으며 보안의 문제도 있었기에 사용하였습니다.</a:t>
            </a:r>
            <a:endParaRPr lang="ko-KR" altLang="en-US" sz="1400" dirty="0">
              <a:latin typeface="맑은 고딕 Semilight" charset="0"/>
              <a:ea typeface="맑은 고딕 Semilight" charset="0"/>
            </a:endParaRPr>
          </a:p>
        </p:txBody>
      </p:sp>
      <p:pic>
        <p:nvPicPr>
          <p:cNvPr id="36" name="그림 26" descr="C:/Users/홍서화/AppData/Roaming/PolarisOffice/ETemp/5420_20611040/image4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bwMode="auto">
          <a:xfrm>
            <a:off x="5998316" y="4463340"/>
            <a:ext cx="5836814" cy="2192002"/>
          </a:xfrm>
          <a:prstGeom prst="rect">
            <a:avLst/>
          </a:prstGeom>
          <a:noFill/>
        </p:spPr>
      </p:pic>
      <p:pic>
        <p:nvPicPr>
          <p:cNvPr id="1026" name="Picture 2" descr="C:\Users\ghdtj\Desktop\KakaoTalk_20230614_1201082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34" y="2235679"/>
            <a:ext cx="4511196" cy="25656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hdtj\Desktop\KakaoTalk_20230614_120129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316" y="100965"/>
            <a:ext cx="5779187" cy="1664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ghdtj\Desktop\KakaoTalk_20230614_12014676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8315" y="1889455"/>
            <a:ext cx="5828309" cy="2410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 0"/>
          <p:cNvSpPr>
            <a:spLocks/>
          </p:cNvSpPr>
          <p:nvPr/>
        </p:nvSpPr>
        <p:spPr>
          <a:xfrm>
            <a:off x="0" y="0"/>
            <a:ext cx="12192635" cy="6882765"/>
          </a:xfrm>
          <a:prstGeom prst="rect">
            <a:avLst/>
          </a:prstGeom>
          <a:solidFill>
            <a:srgbClr val="22645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p>
        </p:txBody>
      </p:sp>
      <p:sp>
        <p:nvSpPr>
          <p:cNvPr id="30" name="Rect 0"/>
          <p:cNvSpPr txBox="1">
            <a:spLocks/>
          </p:cNvSpPr>
          <p:nvPr/>
        </p:nvSpPr>
        <p:spPr>
          <a:xfrm rot="10800000">
            <a:off x="10381615" y="1485265"/>
            <a:ext cx="462280" cy="93345"/>
          </a:xfrm>
          <a:prstGeom prst="rect">
            <a:avLst/>
          </a:prstGeom>
          <a:noFill/>
        </p:spPr>
        <p:txBody>
          <a:bodyPr vert="vert270" wrap="none" lIns="91440" tIns="45720" rIns="91440" bIns="45720" numCol="1" anchor="t">
            <a:spAutoFit/>
          </a:bodyPr>
          <a:lstStyle/>
          <a:p>
            <a:pPr marL="0" indent="0" latinLnBrk="0">
              <a:buFontTx/>
              <a:buNone/>
            </a:pPr>
            <a:endParaRPr lang="ko-KR" altLang="en-US" b="1"/>
          </a:p>
        </p:txBody>
      </p:sp>
      <p:sp>
        <p:nvSpPr>
          <p:cNvPr id="5" name="Rect 0"/>
          <p:cNvSpPr txBox="1">
            <a:spLocks/>
          </p:cNvSpPr>
          <p:nvPr/>
        </p:nvSpPr>
        <p:spPr>
          <a:xfrm rot="5400000">
            <a:off x="11002645" y="933450"/>
            <a:ext cx="2035175" cy="370205"/>
          </a:xfrm>
          <a:prstGeom prst="rect">
            <a:avLst/>
          </a:prstGeom>
          <a:noFill/>
        </p:spPr>
        <p:txBody>
          <a:bodyPr vert="horz" wrap="square" lIns="91440" tIns="45720" rIns="91440" bIns="45720" numCol="1" anchor="t">
            <a:spAutoFit/>
          </a:bodyPr>
          <a:lstStyle/>
          <a:p>
            <a:pPr marL="0" indent="0" latinLnBrk="0">
              <a:buFontTx/>
              <a:buNone/>
            </a:pPr>
            <a:r>
              <a:rPr lang="en-US" altLang="ko-KR"/>
              <a:t>Login  /  MyPage</a:t>
            </a:r>
            <a:endParaRPr lang="ko-KR" altLang="en-US"/>
          </a:p>
        </p:txBody>
      </p:sp>
      <p:grpSp>
        <p:nvGrpSpPr>
          <p:cNvPr id="6" name="Group 5"/>
          <p:cNvGrpSpPr/>
          <p:nvPr/>
        </p:nvGrpSpPr>
        <p:grpSpPr>
          <a:xfrm>
            <a:off x="554355" y="498475"/>
            <a:ext cx="5509895" cy="838200"/>
            <a:chOff x="554355" y="498475"/>
            <a:chExt cx="5509895" cy="838200"/>
          </a:xfrm>
        </p:grpSpPr>
        <p:sp>
          <p:nvSpPr>
            <p:cNvPr id="7" name="Rect 0"/>
            <p:cNvSpPr txBox="1">
              <a:spLocks/>
            </p:cNvSpPr>
            <p:nvPr/>
          </p:nvSpPr>
          <p:spPr>
            <a:xfrm>
              <a:off x="554355" y="498475"/>
              <a:ext cx="5509895" cy="585470"/>
            </a:xfrm>
            <a:prstGeom prst="rect">
              <a:avLst/>
            </a:prstGeom>
            <a:noFill/>
          </p:spPr>
          <p:txBody>
            <a:bodyPr vert="horz" wrap="square" lIns="91440" tIns="45720" rIns="91440" bIns="45720" numCol="1" anchor="t">
              <a:spAutoFit/>
            </a:bodyPr>
            <a:lstStyle/>
            <a:p>
              <a:pPr marL="0" indent="0" latinLnBrk="0">
                <a:buFontTx/>
                <a:buNone/>
              </a:pPr>
              <a:r>
                <a:rPr lang="en-US" altLang="ko-KR" sz="3200" b="1">
                  <a:latin typeface="맑은 고딕 Semilight" charset="0"/>
                  <a:ea typeface="맑은 고딕 Semilight" charset="0"/>
                  <a:cs typeface="맑은 고딕 Semilight" charset="0"/>
                </a:rPr>
                <a:t>Main Point</a:t>
              </a:r>
              <a:endParaRPr lang="ko-KR" altLang="en-US" sz="3200" b="1">
                <a:latin typeface="맑은 고딕 Semilight" charset="0"/>
                <a:ea typeface="맑은 고딕 Semilight" charset="0"/>
                <a:cs typeface="맑은 고딕 Semilight" charset="0"/>
              </a:endParaRPr>
            </a:p>
          </p:txBody>
        </p:sp>
        <p:sp>
          <p:nvSpPr>
            <p:cNvPr id="8" name="Rect 0"/>
            <p:cNvSpPr txBox="1">
              <a:spLocks/>
            </p:cNvSpPr>
            <p:nvPr/>
          </p:nvSpPr>
          <p:spPr>
            <a:xfrm>
              <a:off x="690880" y="1059180"/>
              <a:ext cx="4777105" cy="277495"/>
            </a:xfrm>
            <a:prstGeom prst="rect">
              <a:avLst/>
            </a:prstGeom>
            <a:noFill/>
          </p:spPr>
          <p:txBody>
            <a:bodyPr vert="horz" wrap="square" lIns="91440" tIns="45720" rIns="91440" bIns="45720" numCol="1" anchor="t">
              <a:spAutoFit/>
            </a:bodyPr>
            <a:lstStyle/>
            <a:p>
              <a:pPr marL="0" indent="0" latinLnBrk="0">
                <a:buFontTx/>
                <a:buNone/>
              </a:pPr>
              <a:r>
                <a:rPr lang="ko-KR" altLang="en-US" sz="1200">
                  <a:latin typeface="맑은 고딕 Semilight" charset="0"/>
                  <a:ea typeface="맑은 고딕 Semilight" charset="0"/>
                  <a:cs typeface="맑은 고딕 Semilight" charset="0"/>
                </a:rPr>
                <a:t>주요소스 코드 </a:t>
              </a:r>
              <a:r>
                <a:rPr lang="en-US" altLang="ko-KR" sz="1200">
                  <a:latin typeface="맑은 고딕 Semilight" charset="0"/>
                  <a:ea typeface="맑은 고딕 Semilight" charset="0"/>
                  <a:cs typeface="맑은 고딕 Semilight" charset="0"/>
                </a:rPr>
                <a:t>: Login</a:t>
              </a:r>
              <a:endParaRPr lang="ko-KR" altLang="en-US" sz="1200">
                <a:latin typeface="맑은 고딕 Semilight" charset="0"/>
                <a:ea typeface="맑은 고딕 Semilight" charset="0"/>
                <a:cs typeface="맑은 고딕 Semilight" charset="0"/>
              </a:endParaRPr>
            </a:p>
          </p:txBody>
        </p:sp>
      </p:grpSp>
      <p:sp>
        <p:nvSpPr>
          <p:cNvPr id="34" name="Rect 0"/>
          <p:cNvSpPr>
            <a:spLocks/>
          </p:cNvSpPr>
          <p:nvPr/>
        </p:nvSpPr>
        <p:spPr>
          <a:xfrm>
            <a:off x="531495" y="4805045"/>
            <a:ext cx="5412740" cy="1326515"/>
          </a:xfrm>
          <a:prstGeom prst="rect">
            <a:avLst/>
          </a:prstGeom>
          <a:solidFill>
            <a:srgbClr val="F2F0EC"/>
          </a:solidFill>
          <a:ln w="12700" cap="flat" cmpd="sng">
            <a:solidFill>
              <a:srgbClr val="F2F0E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35" name="Rect 0"/>
          <p:cNvSpPr txBox="1">
            <a:spLocks/>
          </p:cNvSpPr>
          <p:nvPr/>
        </p:nvSpPr>
        <p:spPr>
          <a:xfrm>
            <a:off x="671830" y="4979035"/>
            <a:ext cx="5121910" cy="954405"/>
          </a:xfrm>
          <a:prstGeom prst="rect">
            <a:avLst/>
          </a:prstGeom>
          <a:noFill/>
          <a:ln w="0">
            <a:noFill/>
            <a:prstDash/>
          </a:ln>
        </p:spPr>
        <p:txBody>
          <a:bodyPr vert="horz" wrap="square" lIns="89535" tIns="46355" rIns="89535" bIns="46355" anchor="t">
            <a:spAutoFit/>
          </a:bodyPr>
          <a:lstStyle/>
          <a:p>
            <a:pPr marL="0" indent="0" algn="l" hangingPunct="1"/>
            <a:r>
              <a:rPr lang="ko-KR" sz="1400" dirty="0">
                <a:latin typeface="맑은 고딕 Semilight" charset="0"/>
                <a:ea typeface="맑은 고딕 Semilight" charset="0"/>
              </a:rPr>
              <a:t>고객센터를 통해 들어온 (유저)신고는 관리자가 바로 확인할 수 있으며 사유 확인 후 관리자가 계정 정지 / 복구 처리가 가능합니다. 이 때 처리를 진행한 관리자 아이디로 계정 아이디와 처리 내역이 남으며 계정 정지</a:t>
            </a:r>
            <a:r>
              <a:rPr lang="en-US" altLang="ko-KR" sz="1400" dirty="0">
                <a:latin typeface="맑은 고딕 Semilight" charset="0"/>
                <a:ea typeface="맑은 고딕 Semilight" charset="0"/>
              </a:rPr>
              <a:t> </a:t>
            </a:r>
            <a:r>
              <a:rPr lang="ko-KR" sz="1400" dirty="0">
                <a:latin typeface="맑은 고딕 Semilight" charset="0"/>
                <a:ea typeface="맑은 고딕 Semilight" charset="0"/>
              </a:rPr>
              <a:t>시 로그인 불가, 복구 시 가능해집니다.</a:t>
            </a:r>
            <a:endParaRPr lang="ko-KR" altLang="en-US" sz="1400" dirty="0">
              <a:latin typeface="맑은 고딕 Semilight" charset="0"/>
              <a:ea typeface="맑은 고딕 Semilight" charset="0"/>
            </a:endParaRPr>
          </a:p>
        </p:txBody>
      </p:sp>
      <p:pic>
        <p:nvPicPr>
          <p:cNvPr id="2050" name="Picture 2" descr="C:\Users\ghdtj\Desktop\KakaoTalk_20230614_1231262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1578610"/>
            <a:ext cx="2828862" cy="9848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ghdtj\Desktop\KakaoTalk_20230614_1231594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 y="3774794"/>
            <a:ext cx="2841790" cy="8764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ghdtj\Desktop\KakaoTalk_20230614_12322948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564" y="653170"/>
            <a:ext cx="3725968" cy="108951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ghdtj\Desktop\KakaoTalk_20230614_12052269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355" y="2665696"/>
            <a:ext cx="3686251" cy="9908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ghdtj\Desktop\KakaoTalk_20230614_1237263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317" y="2011997"/>
            <a:ext cx="5781925" cy="4119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9525"/>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 name="그룹 1"/>
          <p:cNvGrpSpPr/>
          <p:nvPr/>
        </p:nvGrpSpPr>
        <p:grpSpPr>
          <a:xfrm>
            <a:off x="554355" y="498475"/>
            <a:ext cx="2508885" cy="837565"/>
            <a:chOff x="554355" y="498475"/>
            <a:chExt cx="2508885" cy="837565"/>
          </a:xfrm>
        </p:grpSpPr>
        <p:sp>
          <p:nvSpPr>
            <p:cNvPr id="15" name="TextBox 14"/>
            <p:cNvSpPr txBox="1"/>
            <p:nvPr/>
          </p:nvSpPr>
          <p:spPr>
            <a:xfrm>
              <a:off x="554355" y="49847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a:t>
              </a:r>
            </a:p>
          </p:txBody>
        </p:sp>
        <p:sp>
          <p:nvSpPr>
            <p:cNvPr id="16" name="TextBox 15"/>
            <p:cNvSpPr txBox="1"/>
            <p:nvPr/>
          </p:nvSpPr>
          <p:spPr>
            <a:xfrm>
              <a:off x="616585" y="1059180"/>
              <a:ext cx="2174875"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적용기술</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59" name="직사각형 58"/>
          <p:cNvSpPr/>
          <p:nvPr/>
        </p:nvSpPr>
        <p:spPr>
          <a:xfrm>
            <a:off x="6986905" y="1868170"/>
            <a:ext cx="3286125" cy="3886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3567430" y="1846580"/>
            <a:ext cx="3286125" cy="3886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97790" y="1846580"/>
            <a:ext cx="3286125" cy="388683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p:cNvCxnSpPr/>
          <p:nvPr/>
        </p:nvCxnSpPr>
        <p:spPr>
          <a:xfrm>
            <a:off x="247650" y="5761355"/>
            <a:ext cx="9926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84935" y="6045835"/>
            <a:ext cx="1392555" cy="372745"/>
          </a:xfrm>
          <a:prstGeom prst="rect">
            <a:avLst/>
          </a:prstGeom>
          <a:noFill/>
        </p:spPr>
        <p:txBody>
          <a:bodyPr wrap="square" rtlCol="0">
            <a:spAutoFit/>
          </a:bodyPr>
          <a:lstStyle/>
          <a:p>
            <a:r>
              <a:rPr lang="ko-KR" altLang="en-US"/>
              <a:t>보유기술</a:t>
            </a:r>
          </a:p>
        </p:txBody>
      </p:sp>
      <p:sp>
        <p:nvSpPr>
          <p:cNvPr id="29" name="TextBox 28"/>
          <p:cNvSpPr txBox="1"/>
          <p:nvPr/>
        </p:nvSpPr>
        <p:spPr>
          <a:xfrm>
            <a:off x="4360545" y="6045835"/>
            <a:ext cx="1392555" cy="372745"/>
          </a:xfrm>
          <a:prstGeom prst="rect">
            <a:avLst/>
          </a:prstGeom>
          <a:noFill/>
        </p:spPr>
        <p:txBody>
          <a:bodyPr wrap="square" rtlCol="0">
            <a:spAutoFit/>
          </a:bodyPr>
          <a:lstStyle/>
          <a:p>
            <a:r>
              <a:rPr lang="ko-KR" altLang="en-US" dirty="0"/>
              <a:t>개발환경</a:t>
            </a:r>
          </a:p>
        </p:txBody>
      </p:sp>
      <p:sp>
        <p:nvSpPr>
          <p:cNvPr id="30" name="TextBox 29"/>
          <p:cNvSpPr txBox="1"/>
          <p:nvPr/>
        </p:nvSpPr>
        <p:spPr>
          <a:xfrm>
            <a:off x="7815580" y="6045835"/>
            <a:ext cx="1392555" cy="372745"/>
          </a:xfrm>
          <a:prstGeom prst="rect">
            <a:avLst/>
          </a:prstGeom>
          <a:noFill/>
        </p:spPr>
        <p:txBody>
          <a:bodyPr wrap="square" rtlCol="0">
            <a:spAutoFit/>
          </a:bodyPr>
          <a:lstStyle/>
          <a:p>
            <a:r>
              <a:rPr lang="ko-KR" altLang="en-US" dirty="0"/>
              <a:t>사용도구</a:t>
            </a:r>
          </a:p>
        </p:txBody>
      </p:sp>
      <p:pic>
        <p:nvPicPr>
          <p:cNvPr id="31" name="그림 30">
            <a:extLst>
              <a:ext uri="{FF2B5EF4-FFF2-40B4-BE49-F238E27FC236}">
                <a16:creationId xmlns:a16="http://schemas.microsoft.com/office/drawing/2014/main" id="{53F0946E-F723-7942-B930-DC4090A733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080" y="1896745"/>
            <a:ext cx="2087880" cy="1207770"/>
          </a:xfrm>
          <a:prstGeom prst="rect">
            <a:avLst/>
          </a:prstGeom>
        </p:spPr>
      </p:pic>
      <p:pic>
        <p:nvPicPr>
          <p:cNvPr id="32" name="그림 31">
            <a:extLst>
              <a:ext uri="{FF2B5EF4-FFF2-40B4-BE49-F238E27FC236}">
                <a16:creationId xmlns:a16="http://schemas.microsoft.com/office/drawing/2014/main" id="{EFCEE3A2-4771-F730-D337-38639ABEF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20" y="2860040"/>
            <a:ext cx="1067435" cy="1138555"/>
          </a:xfrm>
          <a:prstGeom prst="rect">
            <a:avLst/>
          </a:prstGeom>
        </p:spPr>
      </p:pic>
      <p:pic>
        <p:nvPicPr>
          <p:cNvPr id="33" name="그림 32">
            <a:extLst>
              <a:ext uri="{FF2B5EF4-FFF2-40B4-BE49-F238E27FC236}">
                <a16:creationId xmlns:a16="http://schemas.microsoft.com/office/drawing/2014/main" id="{666127D4-A690-B075-DA48-C8B07BAA52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775" y="4234180"/>
            <a:ext cx="932815" cy="1499235"/>
          </a:xfrm>
          <a:prstGeom prst="rect">
            <a:avLst/>
          </a:prstGeom>
        </p:spPr>
      </p:pic>
      <p:pic>
        <p:nvPicPr>
          <p:cNvPr id="35" name="그림 34">
            <a:extLst>
              <a:ext uri="{FF2B5EF4-FFF2-40B4-BE49-F238E27FC236}">
                <a16:creationId xmlns:a16="http://schemas.microsoft.com/office/drawing/2014/main" id="{B6E0BE98-550C-B059-340B-5F9E157D40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3429000"/>
            <a:ext cx="1297940" cy="1297940"/>
          </a:xfrm>
          <a:prstGeom prst="rect">
            <a:avLst/>
          </a:prstGeom>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6205" y="3979545"/>
            <a:ext cx="19208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5845" y="4153535"/>
            <a:ext cx="166751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8705" y="2402840"/>
            <a:ext cx="1000760" cy="1000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8245" y="4679315"/>
            <a:ext cx="1669415" cy="11385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5155" y="3438525"/>
            <a:ext cx="1439545" cy="68770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3840" y="4480560"/>
            <a:ext cx="1219200" cy="128143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2015" y="3502025"/>
            <a:ext cx="1712595" cy="1712595"/>
          </a:xfrm>
          <a:prstGeom prst="rect">
            <a:avLst/>
          </a:prstGeom>
          <a:noFill/>
          <a:extLst>
            <a:ext uri="{909E8E84-426E-40DD-AFC4-6F175D3DCCD1}">
              <a14:hiddenFill xmlns:a14="http://schemas.microsoft.com/office/drawing/2010/main">
                <a:solidFill>
                  <a:srgbClr val="FFFFFF"/>
                </a:solidFill>
              </a14:hiddenFill>
            </a:ext>
          </a:extLst>
        </p:spPr>
      </p:pic>
      <p:pic>
        <p:nvPicPr>
          <p:cNvPr id="58" name="그림 57">
            <a:extLst>
              <a:ext uri="{FF2B5EF4-FFF2-40B4-BE49-F238E27FC236}">
                <a16:creationId xmlns:a16="http://schemas.microsoft.com/office/drawing/2014/main" id="{D17FDC50-0644-13B5-D382-1D5D5A1A90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62275" y="2539365"/>
            <a:ext cx="3016885" cy="1945005"/>
          </a:xfrm>
          <a:prstGeom prst="rect">
            <a:avLst/>
          </a:prstGeom>
        </p:spPr>
      </p:pic>
      <p:pic>
        <p:nvPicPr>
          <p:cNvPr id="55" name="그림 54">
            <a:extLst>
              <a:ext uri="{FF2B5EF4-FFF2-40B4-BE49-F238E27FC236}">
                <a16:creationId xmlns:a16="http://schemas.microsoft.com/office/drawing/2014/main" id="{09E9A00E-1005-4414-7349-AF6401FC00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59070" y="3009900"/>
            <a:ext cx="1242695" cy="1242695"/>
          </a:xfrm>
          <a:prstGeom prst="rect">
            <a:avLst/>
          </a:prstGeom>
        </p:spPr>
      </p:pic>
      <p:pic>
        <p:nvPicPr>
          <p:cNvPr id="60" name="그림 59">
            <a:extLst>
              <a:ext uri="{FF2B5EF4-FFF2-40B4-BE49-F238E27FC236}">
                <a16:creationId xmlns:a16="http://schemas.microsoft.com/office/drawing/2014/main" id="{3932A4AB-7B6A-F42E-7D7A-6F7784AA33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50100" y="1972945"/>
            <a:ext cx="1239520" cy="1242695"/>
          </a:xfrm>
          <a:prstGeom prst="rect">
            <a:avLst/>
          </a:prstGeom>
        </p:spPr>
      </p:pic>
      <p:pic>
        <p:nvPicPr>
          <p:cNvPr id="61" name="그림 60">
            <a:extLst>
              <a:ext uri="{FF2B5EF4-FFF2-40B4-BE49-F238E27FC236}">
                <a16:creationId xmlns:a16="http://schemas.microsoft.com/office/drawing/2014/main" id="{207700A8-E732-79D9-F1F7-9B8631C3410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89620" y="3557905"/>
            <a:ext cx="1637030" cy="922655"/>
          </a:xfrm>
          <a:prstGeom prst="rect">
            <a:avLst/>
          </a:prstGeom>
        </p:spPr>
      </p:pic>
      <p:pic>
        <p:nvPicPr>
          <p:cNvPr id="64" name="그림 63">
            <a:extLst>
              <a:ext uri="{FF2B5EF4-FFF2-40B4-BE49-F238E27FC236}">
                <a16:creationId xmlns:a16="http://schemas.microsoft.com/office/drawing/2014/main" id="{55CDF94F-2E0E-535E-0F76-FDC66D6F3F2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18045" y="4712970"/>
            <a:ext cx="840105" cy="840105"/>
          </a:xfrm>
          <a:prstGeom prst="rect">
            <a:avLst/>
          </a:prstGeom>
        </p:spPr>
      </p:pic>
      <p:pic>
        <p:nvPicPr>
          <p:cNvPr id="65" name="그림 64">
            <a:extLst>
              <a:ext uri="{FF2B5EF4-FFF2-40B4-BE49-F238E27FC236}">
                <a16:creationId xmlns:a16="http://schemas.microsoft.com/office/drawing/2014/main" id="{06914F76-4B50-7B19-1774-E87A1C926F4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89620" y="1998345"/>
            <a:ext cx="1440180" cy="1440180"/>
          </a:xfrm>
          <a:prstGeom prst="rect">
            <a:avLst/>
          </a:prstGeom>
        </p:spPr>
      </p:pic>
      <p:pic>
        <p:nvPicPr>
          <p:cNvPr id="66" name="그림 65">
            <a:extLst>
              <a:ext uri="{FF2B5EF4-FFF2-40B4-BE49-F238E27FC236}">
                <a16:creationId xmlns:a16="http://schemas.microsoft.com/office/drawing/2014/main" id="{9CC5670A-DCB0-77E4-41B1-48DD8C31178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131175" y="4726940"/>
            <a:ext cx="998220" cy="800735"/>
          </a:xfrm>
          <a:prstGeom prst="rect">
            <a:avLst/>
          </a:prstGeom>
        </p:spPr>
      </p:pic>
      <p:pic>
        <p:nvPicPr>
          <p:cNvPr id="2062" name="Picture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16445" y="3338830"/>
            <a:ext cx="1193800" cy="11988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09695" y="1972945"/>
            <a:ext cx="2294890" cy="1005840"/>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63" name="TextBox 62">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67" name="TextBox 66">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68" name="TextBox 67">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69" name="TextBox 68">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70" name="TextBox 69">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pic>
        <p:nvPicPr>
          <p:cNvPr id="1028" name="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9010" y="4679315"/>
            <a:ext cx="2244090" cy="97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8439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0" y="0"/>
            <a:ext cx="1219200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1220" y="221932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Concluding</a:t>
            </a:r>
          </a:p>
        </p:txBody>
      </p:sp>
      <p:sp>
        <p:nvSpPr>
          <p:cNvPr id="16" name="TextBox 15"/>
          <p:cNvSpPr txBox="1"/>
          <p:nvPr/>
        </p:nvSpPr>
        <p:spPr>
          <a:xfrm>
            <a:off x="4743450" y="2780030"/>
            <a:ext cx="2174875"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후기</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6" name="직선 연결선 5"/>
          <p:cNvCxnSpPr/>
          <p:nvPr/>
        </p:nvCxnSpPr>
        <p:spPr>
          <a:xfrm flipV="1">
            <a:off x="2574290" y="3311525"/>
            <a:ext cx="66757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86025" y="3595370"/>
            <a:ext cx="6969125" cy="369570"/>
          </a:xfrm>
          <a:prstGeom prst="rect">
            <a:avLst/>
          </a:prstGeom>
          <a:noFill/>
        </p:spPr>
        <p:txBody>
          <a:bodyPr wrap="square" rtlCol="0">
            <a:spAutoFit/>
          </a:bodyPr>
          <a:lstStyle/>
          <a:p>
            <a:pPr algn="ct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개인별 프로젝트를 마친 소감</a:t>
            </a:r>
          </a:p>
        </p:txBody>
      </p:sp>
    </p:spTree>
    <p:extLst>
      <p:ext uri="{BB962C8B-B14F-4D97-AF65-F5344CB8AC3E}">
        <p14:creationId xmlns:p14="http://schemas.microsoft.com/office/powerpoint/2010/main" val="130992243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219200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Concluding</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후기</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6" name="TextBox 5"/>
          <p:cNvSpPr txBox="1">
            <a:spLocks/>
          </p:cNvSpPr>
          <p:nvPr/>
        </p:nvSpPr>
        <p:spPr>
          <a:xfrm>
            <a:off x="3302000" y="1906905"/>
            <a:ext cx="7138035" cy="1169551"/>
          </a:xfrm>
          <a:prstGeom prst="rect">
            <a:avLst/>
          </a:prstGeom>
          <a:noFill/>
        </p:spPr>
        <p:txBody>
          <a:bodyPr vert="horz" wrap="square" lIns="91440" tIns="45720" rIns="91440" bIns="45720" numCol="1" anchor="t">
            <a:spAutoFit/>
          </a:bodyPr>
          <a:lstStyle/>
          <a:p>
            <a:pPr marL="0" indent="0" latinLnBrk="0">
              <a:buFontTx/>
              <a:buNone/>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스프링을 배우면서 스프링에 대해 막연하게 생각했는데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프로젝트를 진행하면서 학원에서 배운 기술 스택에 대해서 이해할 수 있었습니다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JSP</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프로젝트를 진행하면서 많은 아쉬움이 있었는데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스프링 프로젝트에서 그 아쉬움을 어느정도 채우는 계기가 되어서 좋았습니다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그럼에도 아쉬움이 남는 건 어쩔 </a:t>
            </a:r>
            <a:r>
              <a:rPr lang="ko-KR" altLang="en-US" sz="1400">
                <a:latin typeface="맑은 고딕 Semilight" panose="020B0502040204020203" pitchFamily="50" charset="-127"/>
                <a:ea typeface="맑은 고딕 Semilight" panose="020B0502040204020203" pitchFamily="50" charset="-127"/>
                <a:cs typeface="맑은 고딕 Semilight" panose="020B0502040204020203" pitchFamily="50" charset="-127"/>
              </a:rPr>
              <a:t>수 가 없지만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또 한번 이 아쉬움을 바탕으로 다음에는 더욱 노력하는 제가 되겠습니다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아쉽다를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아</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쉽다로</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바꾸겠습니다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7" name="TextBox 6"/>
          <p:cNvSpPr txBox="1">
            <a:spLocks/>
          </p:cNvSpPr>
          <p:nvPr/>
        </p:nvSpPr>
        <p:spPr>
          <a:xfrm>
            <a:off x="3305175" y="4472592"/>
            <a:ext cx="7138035" cy="1384995"/>
          </a:xfrm>
          <a:prstGeom prst="rect">
            <a:avLst/>
          </a:prstGeom>
          <a:noFill/>
        </p:spPr>
        <p:txBody>
          <a:bodyPr vert="horz" wrap="square" lIns="91440" tIns="45720" rIns="91440" bIns="45720" numCol="1" anchor="t">
            <a:spAutoFit/>
          </a:bodyPr>
          <a:lstStyle/>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팀 프로젝트를 진행하면서 처음에는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JSP</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보다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익숙하지 않아서 어려움을 겪었습니다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그러나 조원들의 도움을 통해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Spring</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적응하고 감을 잡아서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세미 프로젝트 때보다 훨씬 많은 기능을 구현할 수 있었습니다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도 세미 프로젝트에는 어려워하던 부분이었는데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프로젝트를 진행하면서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이해도를 향상시킬 수 있었습니다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또한</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기존에 있었던 웹사이트가 아닌 직접 아이디어와 디자인에 조원들과 소통하며 좀 더 애착이 가는 프로젝트였습니다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pic>
        <p:nvPicPr>
          <p:cNvPr id="8" name="Picture 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bwMode="auto">
          <a:xfrm>
            <a:off x="602615" y="1685925"/>
            <a:ext cx="1920875" cy="1920875"/>
          </a:xfrm>
          <a:prstGeom prst="rect">
            <a:avLst/>
          </a:prstGeom>
          <a:noFill/>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645" y="4173855"/>
            <a:ext cx="1982470" cy="19824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18795" y="3738744"/>
            <a:ext cx="2088515" cy="307777"/>
          </a:xfrm>
          <a:prstGeom prst="rect">
            <a:avLst/>
          </a:prstGeom>
          <a:noFill/>
        </p:spPr>
        <p:txBody>
          <a:bodyPr wrap="square" rtlCol="0">
            <a:spAutoFit/>
          </a:bodyPr>
          <a:lstStyle/>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고강찬</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총괄</a:t>
            </a:r>
          </a:p>
        </p:txBody>
      </p:sp>
      <p:sp>
        <p:nvSpPr>
          <p:cNvPr id="11" name="TextBox 10"/>
          <p:cNvSpPr txBox="1"/>
          <p:nvPr/>
        </p:nvSpPr>
        <p:spPr>
          <a:xfrm>
            <a:off x="518795" y="6231890"/>
            <a:ext cx="2088515" cy="307777"/>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권예지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Play</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6305347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219200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Concluding</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후기</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6" name="TextBox 5"/>
          <p:cNvSpPr txBox="1">
            <a:spLocks/>
          </p:cNvSpPr>
          <p:nvPr/>
        </p:nvSpPr>
        <p:spPr>
          <a:xfrm>
            <a:off x="3305175" y="4257466"/>
            <a:ext cx="7134225" cy="1815882"/>
          </a:xfrm>
          <a:prstGeom prst="rect">
            <a:avLst/>
          </a:prstGeom>
          <a:noFill/>
        </p:spPr>
        <p:txBody>
          <a:bodyPr vert="horz" wrap="square" lIns="91440" tIns="45720" rIns="91440" bIns="45720" numCol="1" anchor="t">
            <a:spAutoFit/>
          </a:bodyPr>
          <a:lstStyle/>
          <a:p>
            <a:pPr latinLnBrk="0"/>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파이널</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프로젝트를 진행하면서 비즈니스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로직과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기능구현에 대한 이해도가 높아질 수</a:t>
            </a:r>
          </a:p>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있었던 시간이었습니다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프로젝트를 하며 가장 어려웠던 부분은 </a:t>
            </a:r>
          </a:p>
          <a:p>
            <a:pPr latinLnBrk="0"/>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MBTI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 페이지의 비즈니스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로직을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분석하여 질문의 구간을 나눠서 성향을</a:t>
            </a:r>
          </a:p>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정해주는 부분이었습니다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실제 페이지는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사용해서 페이지 로딩이 없어 구현을 했지만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개의 질문을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AJAX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 구현하는 과정에서 에러가 많이 발생하여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JSP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페이지를 만들어서 하나하나 구현하였습니다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한 달이라는 기간 동안 프로젝트를 진행하면서 기능을 구현하는 것도 많이 늘었지만 팀원들과의 많은 소통을 통해서 서로의 의견을 취합하는 능력도 배울 수 있었으며 개발자로 성장할 수 있는 좋은 기회였습니다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15" y="1685925"/>
            <a:ext cx="1920240" cy="1920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70" y="4175125"/>
            <a:ext cx="1980565" cy="1980565"/>
          </a:xfrm>
          <a:prstGeom prst="rect">
            <a:avLst/>
          </a:prstGeom>
          <a:noFill/>
          <a:extLst>
            <a:ext uri="{909E8E84-426E-40DD-AFC4-6F175D3DCCD1}">
              <a14:hiddenFill xmlns:a14="http://schemas.microsoft.com/office/drawing/2010/main">
                <a:solidFill>
                  <a:srgbClr val="FFFFFF"/>
                </a:solidFill>
              </a14:hiddenFill>
            </a:ext>
          </a:extLst>
        </p:spPr>
      </p:pic>
      <p:sp>
        <p:nvSpPr>
          <p:cNvPr id="9" name="텍스트 상자 1"/>
          <p:cNvSpPr txBox="1">
            <a:spLocks/>
          </p:cNvSpPr>
          <p:nvPr/>
        </p:nvSpPr>
        <p:spPr>
          <a:xfrm>
            <a:off x="3305175" y="1630382"/>
            <a:ext cx="7138035" cy="2031325"/>
          </a:xfrm>
          <a:prstGeom prst="rect">
            <a:avLst/>
          </a:prstGeom>
          <a:noFill/>
        </p:spPr>
        <p:txBody>
          <a:bodyPr vert="horz" wrap="square" lIns="91440" tIns="45720" rIns="91440" bIns="45720" numCol="1" anchor="t">
            <a:spAutoFit/>
          </a:bodyPr>
          <a:lstStyle/>
          <a:p>
            <a:pPr latinLnBrk="0"/>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파이널</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프로젝트를 진행하며 많은 것을 배우기도 했지만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아직 부족한 점 또한 너무나 많다는 것을 깨달았습니다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가장 어려웠던 점은 회원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비회원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별로 권한을 다르게 설정하는 부분이었습니다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게시글과</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댓글</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대댓글을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조회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수정</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삭제하는 권한을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jsp</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페이지에서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jstl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이나 컨트롤러에서 제한하였는데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if</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문을 사용한 방법이 비효율적이라고 느껴져 이 부분은 프로젝트 이후에 더 효율적이고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일관적인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로직을</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적용하여 발전시켜 보고 싶다는 생각을 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latinLnBrk="0"/>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짧은 기간 동안 하나의 프로젝트를 완성하며 많은 양의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API</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생성하였습니다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백엔드</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개발자는 발생 가능한 모든 경우의 수를 생각해야 한다는 점을 다시 한 번 깨달았고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개발자로서 한 층 성장할 수 있었던 좋은 시간이었습니다</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p:cNvSpPr txBox="1"/>
          <p:nvPr/>
        </p:nvSpPr>
        <p:spPr>
          <a:xfrm>
            <a:off x="518795" y="6231890"/>
            <a:ext cx="2088515" cy="307777"/>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최정민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성향 검사</a:t>
            </a:r>
          </a:p>
        </p:txBody>
      </p:sp>
      <p:sp>
        <p:nvSpPr>
          <p:cNvPr id="11" name="TextBox 10"/>
          <p:cNvSpPr txBox="1"/>
          <p:nvPr/>
        </p:nvSpPr>
        <p:spPr>
          <a:xfrm>
            <a:off x="518795" y="3738744"/>
            <a:ext cx="2088515" cy="307777"/>
          </a:xfrm>
          <a:prstGeom prst="rect">
            <a:avLst/>
          </a:prstGeom>
          <a:noFill/>
        </p:spPr>
        <p:txBody>
          <a:bodyPr wrap="square" rtlCol="0">
            <a:spAutoFit/>
          </a:bodyPr>
          <a:lstStyle/>
          <a:p>
            <a:pPr algn="ct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김서윤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전체 게시판</a:t>
            </a:r>
          </a:p>
        </p:txBody>
      </p:sp>
    </p:spTree>
    <p:extLst>
      <p:ext uri="{BB962C8B-B14F-4D97-AF65-F5344CB8AC3E}">
        <p14:creationId xmlns:p14="http://schemas.microsoft.com/office/powerpoint/2010/main" val="225318256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7620"/>
            <a:ext cx="1219200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498475"/>
            <a:ext cx="5509260" cy="837565"/>
            <a:chOff x="554355" y="498475"/>
            <a:chExt cx="5509260" cy="837565"/>
          </a:xfrm>
        </p:grpSpPr>
        <p:sp>
          <p:nvSpPr>
            <p:cNvPr id="21" name="TextBox 20"/>
            <p:cNvSpPr txBox="1"/>
            <p:nvPr/>
          </p:nvSpPr>
          <p:spPr>
            <a:xfrm>
              <a:off x="554355" y="498475"/>
              <a:ext cx="5509260"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Concluding</a:t>
              </a:r>
            </a:p>
          </p:txBody>
        </p:sp>
        <p:sp>
          <p:nvSpPr>
            <p:cNvPr id="22" name="TextBox 21"/>
            <p:cNvSpPr txBox="1"/>
            <p:nvPr/>
          </p:nvSpPr>
          <p:spPr>
            <a:xfrm>
              <a:off x="690880" y="1059180"/>
              <a:ext cx="4776470" cy="276860"/>
            </a:xfrm>
            <a:prstGeom prst="rect">
              <a:avLst/>
            </a:prstGeom>
            <a:noFill/>
          </p:spPr>
          <p:txBody>
            <a:bodyPr wrap="square" rtlCol="0">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후기</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sp>
        <p:nvSpPr>
          <p:cNvPr id="25" name="TextBox 24"/>
          <p:cNvSpPr txBox="1">
            <a:spLocks/>
          </p:cNvSpPr>
          <p:nvPr/>
        </p:nvSpPr>
        <p:spPr>
          <a:xfrm>
            <a:off x="3310890" y="1739900"/>
            <a:ext cx="7138670" cy="1814195"/>
          </a:xfrm>
          <a:prstGeom prst="rect">
            <a:avLst/>
          </a:prstGeom>
          <a:noFill/>
        </p:spPr>
        <p:txBody>
          <a:bodyPr vert="horz" wrap="square" lIns="91440" tIns="45720" rIns="91440" bIns="45720" numCol="1" anchor="t">
            <a:spAutoFit/>
          </a:bodyPr>
          <a:lstStyle/>
          <a:p>
            <a:pPr marL="0" indent="0" latinLnBrk="0">
              <a:buFontTx/>
              <a:buNone/>
            </a:pPr>
            <a:r>
              <a:rPr lang="ko-KR" altLang="en-US" sz="1400">
                <a:latin typeface="맑은 고딕 Semilight" charset="0"/>
                <a:ea typeface="맑은 고딕 Semilight" charset="0"/>
              </a:rPr>
              <a:t>세미 프로젝트를 진행하면서 겪었던 시행 착오를 바탕으로 DB를 설계하였음에도 막상 기능들을 구현하기 시작하면서 수정되는 것이 많았습니다. 그 중에서도 각자 팀원들이 맡은 부분들을 유기적으로 연결하면서 기능을 완성하는 것이 쉽지는 않았지만 새로운 기술들과 API를 직접 공부하면서 적용한 경험은 자신감이 되었습니다. 팀원 한명 한명과 소통하며 기능을 완성하고 일정을 맞춰나갔으며 다른 생각을 가진 5명의 의견이 모두 반영된 프로젝트를 만들고자 적극적으로 의견을 묻고 충분히 경청하는 과정을 거쳐 프로젝트를 완료하였습니다. 완성한 프로젝트는 저에게 큰 성과물이었고 앞으로도 소통을 중요시하는 개발자가 되기위해 노력하겠습니다.</a:t>
            </a: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1633855"/>
            <a:ext cx="1974215" cy="1974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3595" y="3738744"/>
            <a:ext cx="2304304" cy="307777"/>
          </a:xfrm>
          <a:prstGeom prst="rect">
            <a:avLst/>
          </a:prstGeom>
          <a:noFill/>
        </p:spPr>
        <p:txBody>
          <a:bodyPr wrap="square" rtlCol="0">
            <a:spAutoFit/>
          </a:bodyPr>
          <a:lstStyle/>
          <a:p>
            <a:pPr algn="ctr"/>
            <a:r>
              <a:rPr lang="ko-KR" alt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홍서화</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회원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관리자 관리</a:t>
            </a:r>
          </a:p>
        </p:txBody>
      </p:sp>
    </p:spTree>
    <p:extLst>
      <p:ext uri="{BB962C8B-B14F-4D97-AF65-F5344CB8AC3E}">
        <p14:creationId xmlns:p14="http://schemas.microsoft.com/office/powerpoint/2010/main" val="57527393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CDA0297-F6CE-6E9B-3869-A08B578C0222}"/>
              </a:ext>
            </a:extLst>
          </p:cNvPr>
          <p:cNvSpPr/>
          <p:nvPr/>
        </p:nvSpPr>
        <p:spPr>
          <a:xfrm>
            <a:off x="0" y="-19050"/>
            <a:ext cx="1219200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0" name="그룹 19"/>
          <p:cNvGrpSpPr/>
          <p:nvPr/>
        </p:nvGrpSpPr>
        <p:grpSpPr>
          <a:xfrm>
            <a:off x="554355" y="3117215"/>
            <a:ext cx="5509260" cy="837565"/>
            <a:chOff x="554355" y="3117215"/>
            <a:chExt cx="5509260" cy="837565"/>
          </a:xfrm>
        </p:grpSpPr>
        <p:sp>
          <p:nvSpPr>
            <p:cNvPr id="21" name="TextBox 20"/>
            <p:cNvSpPr txBox="1"/>
            <p:nvPr/>
          </p:nvSpPr>
          <p:spPr>
            <a:xfrm>
              <a:off x="554355" y="3117215"/>
              <a:ext cx="5509260" cy="584835"/>
            </a:xfrm>
            <a:prstGeom prst="rect">
              <a:avLst/>
            </a:prstGeom>
            <a:noFill/>
          </p:spPr>
          <p:txBody>
            <a:bodyPr wrap="square" rtlCol="0">
              <a:spAutoFit/>
            </a:bodyPr>
            <a:lstStyle/>
            <a:p>
              <a:r>
                <a:rPr lang="ko-KR" altLang="en-US"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감사합니다</a:t>
              </a:r>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22" name="TextBox 21"/>
            <p:cNvSpPr txBox="1"/>
            <p:nvPr/>
          </p:nvSpPr>
          <p:spPr>
            <a:xfrm>
              <a:off x="690880" y="3677920"/>
              <a:ext cx="4776470"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Team Windmill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올림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p:txBody>
        </p:sp>
      </p:grpSp>
    </p:spTree>
    <p:extLst>
      <p:ext uri="{BB962C8B-B14F-4D97-AF65-F5344CB8AC3E}">
        <p14:creationId xmlns:p14="http://schemas.microsoft.com/office/powerpoint/2010/main" val="365879358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ECDA0297-F6CE-6E9B-3869-A08B578C0222}"/>
              </a:ext>
            </a:extLst>
          </p:cNvPr>
          <p:cNvSpPr/>
          <p:nvPr/>
        </p:nvSpPr>
        <p:spPr>
          <a:xfrm>
            <a:off x="0" y="0"/>
            <a:ext cx="10438130" cy="6858000"/>
          </a:xfrm>
          <a:prstGeom prst="rect">
            <a:avLst/>
          </a:prstGeom>
          <a:solidFill>
            <a:srgbClr val="F2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194945"/>
            <a:ext cx="2328545" cy="940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39565" y="2219325"/>
            <a:ext cx="2508885" cy="584835"/>
          </a:xfrm>
          <a:prstGeom prst="rect">
            <a:avLst/>
          </a:prstGeom>
          <a:noFill/>
        </p:spPr>
        <p:txBody>
          <a:bodyPr wrap="square" rtlCol="0">
            <a:spAutoFit/>
          </a:bodyPr>
          <a:lstStyle/>
          <a:p>
            <a:r>
              <a:rPr lang="en-US" altLang="ko-KR" sz="3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Schedule</a:t>
            </a:r>
          </a:p>
        </p:txBody>
      </p:sp>
      <p:sp>
        <p:nvSpPr>
          <p:cNvPr id="16" name="TextBox 15"/>
          <p:cNvSpPr txBox="1"/>
          <p:nvPr/>
        </p:nvSpPr>
        <p:spPr>
          <a:xfrm>
            <a:off x="4201795" y="2780030"/>
            <a:ext cx="2174875" cy="276860"/>
          </a:xfrm>
          <a:prstGeom prst="rect">
            <a:avLst/>
          </a:prstGeom>
          <a:noFill/>
        </p:spPr>
        <p:txBody>
          <a:bodyPr wrap="square" rtlCol="0">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일정</a:t>
            </a:r>
            <a:endPar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6" name="직선 연결선 5"/>
          <p:cNvCxnSpPr/>
          <p:nvPr/>
        </p:nvCxnSpPr>
        <p:spPr>
          <a:xfrm flipV="1">
            <a:off x="2033270" y="3311525"/>
            <a:ext cx="66757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34502" y="3595370"/>
            <a:ext cx="6969125" cy="338554"/>
          </a:xfrm>
          <a:prstGeom prst="rect">
            <a:avLst/>
          </a:prstGeom>
          <a:noFill/>
        </p:spPr>
        <p:txBody>
          <a:bodyPr wrap="square" rtlCol="0">
            <a:spAutoFit/>
          </a:bodyPr>
          <a:lstStyle/>
          <a:p>
            <a:pPr algn="ct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팀 프로젝트 일정</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직사각형 18">
            <a:extLst>
              <a:ext uri="{FF2B5EF4-FFF2-40B4-BE49-F238E27FC236}">
                <a16:creationId xmlns:a16="http://schemas.microsoft.com/office/drawing/2014/main" id="{0273A798-D284-F4FC-78CA-3904F717C5E0}"/>
              </a:ext>
            </a:extLst>
          </p:cNvPr>
          <p:cNvSpPr/>
          <p:nvPr/>
        </p:nvSpPr>
        <p:spPr>
          <a:xfrm>
            <a:off x="11840845" y="-8890"/>
            <a:ext cx="351155" cy="6858000"/>
          </a:xfrm>
          <a:prstGeom prst="rect">
            <a:avLst/>
          </a:prstGeom>
          <a:solidFill>
            <a:srgbClr val="22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151ED493-52E9-5C56-0681-84E23CEB88E7}"/>
              </a:ext>
            </a:extLst>
          </p:cNvPr>
          <p:cNvSpPr/>
          <p:nvPr/>
        </p:nvSpPr>
        <p:spPr>
          <a:xfrm>
            <a:off x="10788015" y="-8890"/>
            <a:ext cx="351155" cy="6858000"/>
          </a:xfrm>
          <a:prstGeom prst="rect">
            <a:avLst/>
          </a:prstGeom>
          <a:solidFill>
            <a:srgbClr val="A9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626C9D30-0395-056D-03C4-9D7AB6A5F66D}"/>
              </a:ext>
            </a:extLst>
          </p:cNvPr>
          <p:cNvSpPr/>
          <p:nvPr/>
        </p:nvSpPr>
        <p:spPr>
          <a:xfrm>
            <a:off x="11490325" y="-8890"/>
            <a:ext cx="351155" cy="6858000"/>
          </a:xfrm>
          <a:prstGeom prst="rect">
            <a:avLst/>
          </a:prstGeom>
          <a:solidFill>
            <a:srgbClr val="A39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20E3A1B0-98C4-B63C-AFAE-19FD404F1258}"/>
              </a:ext>
            </a:extLst>
          </p:cNvPr>
          <p:cNvSpPr/>
          <p:nvPr/>
        </p:nvSpPr>
        <p:spPr>
          <a:xfrm>
            <a:off x="11139170" y="-8890"/>
            <a:ext cx="351155" cy="6858000"/>
          </a:xfrm>
          <a:prstGeom prst="rect">
            <a:avLst/>
          </a:prstGeom>
          <a:solidFill>
            <a:srgbClr val="E6F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D777F424-AE23-876B-0664-C71AE1FFFCFE}"/>
              </a:ext>
            </a:extLst>
          </p:cNvPr>
          <p:cNvSpPr/>
          <p:nvPr/>
        </p:nvSpPr>
        <p:spPr>
          <a:xfrm>
            <a:off x="10436860" y="-8890"/>
            <a:ext cx="351155" cy="6858000"/>
          </a:xfrm>
          <a:prstGeom prst="rect">
            <a:avLst/>
          </a:prstGeom>
          <a:solidFill>
            <a:srgbClr val="CBA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8E8ACF50-D8F4-4892-B95A-3578C5E5F3D0}"/>
              </a:ext>
            </a:extLst>
          </p:cNvPr>
          <p:cNvSpPr txBox="1"/>
          <p:nvPr/>
        </p:nvSpPr>
        <p:spPr>
          <a:xfrm rot="10800000">
            <a:off x="10381615" y="302895"/>
            <a:ext cx="461645" cy="111760"/>
          </a:xfrm>
          <a:prstGeom prst="rect">
            <a:avLst/>
          </a:prstGeom>
          <a:noFill/>
        </p:spPr>
        <p:txBody>
          <a:bodyPr vert="vert270" wrap="square" rtlCol="0">
            <a:spAutoFit/>
          </a:bodyPr>
          <a:lstStyle/>
          <a:p>
            <a:endParaRPr lang="ko-KR" altLang="en-US" b="1" dirty="0"/>
          </a:p>
        </p:txBody>
      </p:sp>
      <p:sp>
        <p:nvSpPr>
          <p:cNvPr id="30" name="TextBox 29">
            <a:extLst>
              <a:ext uri="{FF2B5EF4-FFF2-40B4-BE49-F238E27FC236}">
                <a16:creationId xmlns:a16="http://schemas.microsoft.com/office/drawing/2014/main" id="{D5F92157-0B81-84EE-4875-B156E2363C51}"/>
              </a:ext>
            </a:extLst>
          </p:cNvPr>
          <p:cNvSpPr txBox="1"/>
          <p:nvPr/>
        </p:nvSpPr>
        <p:spPr>
          <a:xfrm rot="5400000">
            <a:off x="9721215" y="673100"/>
            <a:ext cx="1746250" cy="369570"/>
          </a:xfrm>
          <a:prstGeom prst="rect">
            <a:avLst/>
          </a:prstGeom>
          <a:noFill/>
        </p:spPr>
        <p:txBody>
          <a:bodyPr wrap="square" rtlCol="0">
            <a:spAutoFit/>
          </a:bodyPr>
          <a:lstStyle/>
          <a:p>
            <a:r>
              <a:rPr lang="en-US" altLang="ko-KR" dirty="0"/>
              <a:t>Play!</a:t>
            </a:r>
            <a:endParaRPr lang="ko-KR" altLang="en-US" dirty="0"/>
          </a:p>
        </p:txBody>
      </p:sp>
      <p:sp>
        <p:nvSpPr>
          <p:cNvPr id="31" name="TextBox 30">
            <a:extLst>
              <a:ext uri="{FF2B5EF4-FFF2-40B4-BE49-F238E27FC236}">
                <a16:creationId xmlns:a16="http://schemas.microsoft.com/office/drawing/2014/main" id="{E232973E-4B5A-DA64-7763-7A0329D1786C}"/>
              </a:ext>
            </a:extLst>
          </p:cNvPr>
          <p:cNvSpPr txBox="1"/>
          <p:nvPr/>
        </p:nvSpPr>
        <p:spPr>
          <a:xfrm rot="5400000">
            <a:off x="10111740" y="652145"/>
            <a:ext cx="1697990" cy="369570"/>
          </a:xfrm>
          <a:prstGeom prst="rect">
            <a:avLst/>
          </a:prstGeom>
          <a:noFill/>
        </p:spPr>
        <p:txBody>
          <a:bodyPr wrap="square" rtlCol="0">
            <a:spAutoFit/>
          </a:bodyPr>
          <a:lstStyle/>
          <a:p>
            <a:r>
              <a:rPr lang="en-US" altLang="ko-KR" dirty="0"/>
              <a:t>Random</a:t>
            </a:r>
            <a:endParaRPr lang="ko-KR" altLang="en-US" dirty="0"/>
          </a:p>
        </p:txBody>
      </p:sp>
      <p:sp>
        <p:nvSpPr>
          <p:cNvPr id="32" name="TextBox 31">
            <a:extLst>
              <a:ext uri="{FF2B5EF4-FFF2-40B4-BE49-F238E27FC236}">
                <a16:creationId xmlns:a16="http://schemas.microsoft.com/office/drawing/2014/main" id="{EBE3E67B-DA60-0E32-1A0E-F2F61B0394B5}"/>
              </a:ext>
            </a:extLst>
          </p:cNvPr>
          <p:cNvSpPr txBox="1"/>
          <p:nvPr/>
        </p:nvSpPr>
        <p:spPr>
          <a:xfrm rot="5400000">
            <a:off x="10495280" y="621665"/>
            <a:ext cx="1638300" cy="369570"/>
          </a:xfrm>
          <a:prstGeom prst="rect">
            <a:avLst/>
          </a:prstGeom>
          <a:noFill/>
        </p:spPr>
        <p:txBody>
          <a:bodyPr wrap="square" rtlCol="0">
            <a:spAutoFit/>
          </a:bodyPr>
          <a:lstStyle/>
          <a:p>
            <a:r>
              <a:rPr lang="en-US" altLang="ko-KR" dirty="0"/>
              <a:t>Community</a:t>
            </a:r>
            <a:endParaRPr lang="ko-KR" altLang="en-US" dirty="0"/>
          </a:p>
        </p:txBody>
      </p:sp>
      <p:sp>
        <p:nvSpPr>
          <p:cNvPr id="33" name="TextBox 32">
            <a:extLst>
              <a:ext uri="{FF2B5EF4-FFF2-40B4-BE49-F238E27FC236}">
                <a16:creationId xmlns:a16="http://schemas.microsoft.com/office/drawing/2014/main" id="{5716B4C5-9F7C-CC9F-154C-350E04A51694}"/>
              </a:ext>
            </a:extLst>
          </p:cNvPr>
          <p:cNvSpPr txBox="1"/>
          <p:nvPr/>
        </p:nvSpPr>
        <p:spPr>
          <a:xfrm rot="5400000">
            <a:off x="10768330" y="737235"/>
            <a:ext cx="1849120" cy="369570"/>
          </a:xfrm>
          <a:prstGeom prst="rect">
            <a:avLst/>
          </a:prstGeom>
          <a:noFill/>
        </p:spPr>
        <p:txBody>
          <a:bodyPr wrap="square" rtlCol="0">
            <a:spAutoFit/>
          </a:bodyPr>
          <a:lstStyle/>
          <a:p>
            <a:r>
              <a:rPr lang="en-US" altLang="ko-KR" dirty="0"/>
              <a:t>Q&amp;A</a:t>
            </a:r>
            <a:endParaRPr lang="ko-KR" altLang="en-US" dirty="0"/>
          </a:p>
        </p:txBody>
      </p:sp>
      <p:sp>
        <p:nvSpPr>
          <p:cNvPr id="34" name="TextBox 33">
            <a:extLst>
              <a:ext uri="{FF2B5EF4-FFF2-40B4-BE49-F238E27FC236}">
                <a16:creationId xmlns:a16="http://schemas.microsoft.com/office/drawing/2014/main" id="{CCEE3B5A-6C02-FC8F-AD8C-A1C9662228CA}"/>
              </a:ext>
            </a:extLst>
          </p:cNvPr>
          <p:cNvSpPr txBox="1"/>
          <p:nvPr/>
        </p:nvSpPr>
        <p:spPr>
          <a:xfrm rot="5400000">
            <a:off x="11120120" y="726440"/>
            <a:ext cx="1798955" cy="369570"/>
          </a:xfrm>
          <a:prstGeom prst="rect">
            <a:avLst/>
          </a:prstGeom>
          <a:noFill/>
        </p:spPr>
        <p:txBody>
          <a:bodyPr wrap="square" rtlCol="0">
            <a:spAutoFit/>
          </a:bodyPr>
          <a:lstStyle/>
          <a:p>
            <a:r>
              <a:rPr lang="en-US" altLang="ko-KR" dirty="0"/>
              <a:t>Login</a:t>
            </a:r>
            <a:endParaRPr lang="ko-KR" altLang="en-US" dirty="0"/>
          </a:p>
        </p:txBody>
      </p:sp>
    </p:spTree>
    <p:extLst>
      <p:ext uri="{BB962C8B-B14F-4D97-AF65-F5344CB8AC3E}">
        <p14:creationId xmlns:p14="http://schemas.microsoft.com/office/powerpoint/2010/main" val="3063737209"/>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dir="l"/>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Pages>78</Pages>
  <Words>5496</Words>
  <Characters>0</Characters>
  <Application>Microsoft Office PowerPoint</Application>
  <DocSecurity>0</DocSecurity>
  <PresentationFormat>와이드스크린</PresentationFormat>
  <Lines>0</Lines>
  <Paragraphs>1593</Paragraphs>
  <Slides>84</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84</vt:i4>
      </vt:variant>
    </vt:vector>
  </HeadingPairs>
  <TitlesOfParts>
    <vt:vector size="88" baseType="lpstr">
      <vt:lpstr>맑은 고딕</vt:lpstr>
      <vt:lpstr>맑은 고딕 Semilight</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권 예지</dc:creator>
  <cp:lastModifiedBy>최정민</cp:lastModifiedBy>
  <cp:revision>38</cp:revision>
  <dcterms:modified xsi:type="dcterms:W3CDTF">2023-06-15T06:14:20Z</dcterms:modified>
  <cp:version>9.103.103.45589</cp:version>
</cp:coreProperties>
</file>